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0"/>
  </p:notesMasterIdLst>
  <p:sldIdLst>
    <p:sldId id="256" r:id="rId2"/>
    <p:sldId id="303" r:id="rId3"/>
    <p:sldId id="304" r:id="rId4"/>
    <p:sldId id="305" r:id="rId5"/>
    <p:sldId id="306" r:id="rId6"/>
    <p:sldId id="311" r:id="rId7"/>
    <p:sldId id="308" r:id="rId8"/>
    <p:sldId id="310" r:id="rId9"/>
    <p:sldId id="309" r:id="rId10"/>
    <p:sldId id="314" r:id="rId11"/>
    <p:sldId id="312" r:id="rId12"/>
    <p:sldId id="313" r:id="rId13"/>
    <p:sldId id="315" r:id="rId14"/>
    <p:sldId id="341" r:id="rId15"/>
    <p:sldId id="316" r:id="rId16"/>
    <p:sldId id="333" r:id="rId17"/>
    <p:sldId id="317" r:id="rId18"/>
    <p:sldId id="318" r:id="rId19"/>
    <p:sldId id="322" r:id="rId20"/>
    <p:sldId id="324" r:id="rId21"/>
    <p:sldId id="325" r:id="rId22"/>
    <p:sldId id="320" r:id="rId23"/>
    <p:sldId id="326" r:id="rId24"/>
    <p:sldId id="327" r:id="rId25"/>
    <p:sldId id="328" r:id="rId26"/>
    <p:sldId id="329" r:id="rId27"/>
    <p:sldId id="350" r:id="rId28"/>
    <p:sldId id="331" r:id="rId29"/>
    <p:sldId id="332" r:id="rId30"/>
    <p:sldId id="347" r:id="rId31"/>
    <p:sldId id="334" r:id="rId32"/>
    <p:sldId id="335" r:id="rId33"/>
    <p:sldId id="337" r:id="rId34"/>
    <p:sldId id="338" r:id="rId35"/>
    <p:sldId id="339" r:id="rId36"/>
    <p:sldId id="336" r:id="rId37"/>
    <p:sldId id="330" r:id="rId38"/>
    <p:sldId id="340" r:id="rId39"/>
    <p:sldId id="342" r:id="rId40"/>
    <p:sldId id="343" r:id="rId41"/>
    <p:sldId id="346" r:id="rId42"/>
    <p:sldId id="344" r:id="rId43"/>
    <p:sldId id="345" r:id="rId44"/>
    <p:sldId id="348" r:id="rId45"/>
    <p:sldId id="349" r:id="rId46"/>
    <p:sldId id="351" r:id="rId47"/>
    <p:sldId id="352" r:id="rId48"/>
    <p:sldId id="353" r:id="rId49"/>
    <p:sldId id="354" r:id="rId50"/>
    <p:sldId id="355" r:id="rId51"/>
    <p:sldId id="356" r:id="rId52"/>
    <p:sldId id="357" r:id="rId53"/>
    <p:sldId id="358" r:id="rId54"/>
    <p:sldId id="359" r:id="rId55"/>
    <p:sldId id="360" r:id="rId56"/>
    <p:sldId id="361" r:id="rId57"/>
    <p:sldId id="362" r:id="rId58"/>
    <p:sldId id="307"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979" autoAdjust="0"/>
  </p:normalViewPr>
  <p:slideViewPr>
    <p:cSldViewPr snapToGrid="0">
      <p:cViewPr varScale="1">
        <p:scale>
          <a:sx n="66" d="100"/>
          <a:sy n="66" d="100"/>
        </p:scale>
        <p:origin x="6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0BFA5F-3FA0-44AD-AC8B-87787154BCAB}" type="datetimeFigureOut">
              <a:rPr lang="es-ES" smtClean="0"/>
              <a:t>04/12/2019</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395830-5538-4AE3-81A6-5D506D9128BD}" type="slidenum">
              <a:rPr lang="es-ES" smtClean="0"/>
              <a:t>‹Nº›</a:t>
            </a:fld>
            <a:endParaRPr lang="es-ES"/>
          </a:p>
        </p:txBody>
      </p:sp>
    </p:spTree>
    <p:extLst>
      <p:ext uri="{BB962C8B-B14F-4D97-AF65-F5344CB8AC3E}">
        <p14:creationId xmlns:p14="http://schemas.microsoft.com/office/powerpoint/2010/main" val="3528231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2</a:t>
            </a:fld>
            <a:endParaRPr lang="es-ES"/>
          </a:p>
        </p:txBody>
      </p:sp>
    </p:spTree>
    <p:extLst>
      <p:ext uri="{BB962C8B-B14F-4D97-AF65-F5344CB8AC3E}">
        <p14:creationId xmlns:p14="http://schemas.microsoft.com/office/powerpoint/2010/main" val="2208978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3</a:t>
            </a:fld>
            <a:endParaRPr lang="es-ES"/>
          </a:p>
        </p:txBody>
      </p:sp>
    </p:spTree>
    <p:extLst>
      <p:ext uri="{BB962C8B-B14F-4D97-AF65-F5344CB8AC3E}">
        <p14:creationId xmlns:p14="http://schemas.microsoft.com/office/powerpoint/2010/main" val="3936498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4</a:t>
            </a:fld>
            <a:endParaRPr lang="es-ES"/>
          </a:p>
        </p:txBody>
      </p:sp>
    </p:spTree>
    <p:extLst>
      <p:ext uri="{BB962C8B-B14F-4D97-AF65-F5344CB8AC3E}">
        <p14:creationId xmlns:p14="http://schemas.microsoft.com/office/powerpoint/2010/main" val="2484774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5</a:t>
            </a:fld>
            <a:endParaRPr lang="es-ES"/>
          </a:p>
        </p:txBody>
      </p:sp>
    </p:spTree>
    <p:extLst>
      <p:ext uri="{BB962C8B-B14F-4D97-AF65-F5344CB8AC3E}">
        <p14:creationId xmlns:p14="http://schemas.microsoft.com/office/powerpoint/2010/main" val="3204687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6</a:t>
            </a:fld>
            <a:endParaRPr lang="es-ES"/>
          </a:p>
        </p:txBody>
      </p:sp>
    </p:spTree>
    <p:extLst>
      <p:ext uri="{BB962C8B-B14F-4D97-AF65-F5344CB8AC3E}">
        <p14:creationId xmlns:p14="http://schemas.microsoft.com/office/powerpoint/2010/main" val="2057860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7</a:t>
            </a:fld>
            <a:endParaRPr lang="es-ES"/>
          </a:p>
        </p:txBody>
      </p:sp>
    </p:spTree>
    <p:extLst>
      <p:ext uri="{BB962C8B-B14F-4D97-AF65-F5344CB8AC3E}">
        <p14:creationId xmlns:p14="http://schemas.microsoft.com/office/powerpoint/2010/main" val="3830733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8</a:t>
            </a:fld>
            <a:endParaRPr lang="es-ES"/>
          </a:p>
        </p:txBody>
      </p:sp>
    </p:spTree>
    <p:extLst>
      <p:ext uri="{BB962C8B-B14F-4D97-AF65-F5344CB8AC3E}">
        <p14:creationId xmlns:p14="http://schemas.microsoft.com/office/powerpoint/2010/main" val="935551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9</a:t>
            </a:fld>
            <a:endParaRPr lang="es-ES"/>
          </a:p>
        </p:txBody>
      </p:sp>
    </p:spTree>
    <p:extLst>
      <p:ext uri="{BB962C8B-B14F-4D97-AF65-F5344CB8AC3E}">
        <p14:creationId xmlns:p14="http://schemas.microsoft.com/office/powerpoint/2010/main" val="3396224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10</a:t>
            </a:fld>
            <a:endParaRPr lang="es-ES"/>
          </a:p>
        </p:txBody>
      </p:sp>
    </p:spTree>
    <p:extLst>
      <p:ext uri="{BB962C8B-B14F-4D97-AF65-F5344CB8AC3E}">
        <p14:creationId xmlns:p14="http://schemas.microsoft.com/office/powerpoint/2010/main" val="1113323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11</a:t>
            </a:fld>
            <a:endParaRPr lang="es-ES"/>
          </a:p>
        </p:txBody>
      </p:sp>
    </p:spTree>
    <p:extLst>
      <p:ext uri="{BB962C8B-B14F-4D97-AF65-F5344CB8AC3E}">
        <p14:creationId xmlns:p14="http://schemas.microsoft.com/office/powerpoint/2010/main" val="2286088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12</a:t>
            </a:fld>
            <a:endParaRPr lang="es-ES"/>
          </a:p>
        </p:txBody>
      </p:sp>
    </p:spTree>
    <p:extLst>
      <p:ext uri="{BB962C8B-B14F-4D97-AF65-F5344CB8AC3E}">
        <p14:creationId xmlns:p14="http://schemas.microsoft.com/office/powerpoint/2010/main" val="3003323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13</a:t>
            </a:fld>
            <a:endParaRPr lang="es-ES"/>
          </a:p>
        </p:txBody>
      </p:sp>
    </p:spTree>
    <p:extLst>
      <p:ext uri="{BB962C8B-B14F-4D97-AF65-F5344CB8AC3E}">
        <p14:creationId xmlns:p14="http://schemas.microsoft.com/office/powerpoint/2010/main" val="3949411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14</a:t>
            </a:fld>
            <a:endParaRPr lang="es-ES"/>
          </a:p>
        </p:txBody>
      </p:sp>
    </p:spTree>
    <p:extLst>
      <p:ext uri="{BB962C8B-B14F-4D97-AF65-F5344CB8AC3E}">
        <p14:creationId xmlns:p14="http://schemas.microsoft.com/office/powerpoint/2010/main" val="2375405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15</a:t>
            </a:fld>
            <a:endParaRPr lang="es-ES"/>
          </a:p>
        </p:txBody>
      </p:sp>
    </p:spTree>
    <p:extLst>
      <p:ext uri="{BB962C8B-B14F-4D97-AF65-F5344CB8AC3E}">
        <p14:creationId xmlns:p14="http://schemas.microsoft.com/office/powerpoint/2010/main" val="3077110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16</a:t>
            </a:fld>
            <a:endParaRPr lang="es-ES"/>
          </a:p>
        </p:txBody>
      </p:sp>
    </p:spTree>
    <p:extLst>
      <p:ext uri="{BB962C8B-B14F-4D97-AF65-F5344CB8AC3E}">
        <p14:creationId xmlns:p14="http://schemas.microsoft.com/office/powerpoint/2010/main" val="1396394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17</a:t>
            </a:fld>
            <a:endParaRPr lang="es-ES"/>
          </a:p>
        </p:txBody>
      </p:sp>
    </p:spTree>
    <p:extLst>
      <p:ext uri="{BB962C8B-B14F-4D97-AF65-F5344CB8AC3E}">
        <p14:creationId xmlns:p14="http://schemas.microsoft.com/office/powerpoint/2010/main" val="1128220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18</a:t>
            </a:fld>
            <a:endParaRPr lang="es-ES"/>
          </a:p>
        </p:txBody>
      </p:sp>
    </p:spTree>
    <p:extLst>
      <p:ext uri="{BB962C8B-B14F-4D97-AF65-F5344CB8AC3E}">
        <p14:creationId xmlns:p14="http://schemas.microsoft.com/office/powerpoint/2010/main" val="1575125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19</a:t>
            </a:fld>
            <a:endParaRPr lang="es-ES"/>
          </a:p>
        </p:txBody>
      </p:sp>
    </p:spTree>
    <p:extLst>
      <p:ext uri="{BB962C8B-B14F-4D97-AF65-F5344CB8AC3E}">
        <p14:creationId xmlns:p14="http://schemas.microsoft.com/office/powerpoint/2010/main" val="1931123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20</a:t>
            </a:fld>
            <a:endParaRPr lang="es-ES"/>
          </a:p>
        </p:txBody>
      </p:sp>
    </p:spTree>
    <p:extLst>
      <p:ext uri="{BB962C8B-B14F-4D97-AF65-F5344CB8AC3E}">
        <p14:creationId xmlns:p14="http://schemas.microsoft.com/office/powerpoint/2010/main" val="1414408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21</a:t>
            </a:fld>
            <a:endParaRPr lang="es-ES"/>
          </a:p>
        </p:txBody>
      </p:sp>
    </p:spTree>
    <p:extLst>
      <p:ext uri="{BB962C8B-B14F-4D97-AF65-F5344CB8AC3E}">
        <p14:creationId xmlns:p14="http://schemas.microsoft.com/office/powerpoint/2010/main" val="3511098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22</a:t>
            </a:fld>
            <a:endParaRPr lang="es-ES"/>
          </a:p>
        </p:txBody>
      </p:sp>
    </p:spTree>
    <p:extLst>
      <p:ext uri="{BB962C8B-B14F-4D97-AF65-F5344CB8AC3E}">
        <p14:creationId xmlns:p14="http://schemas.microsoft.com/office/powerpoint/2010/main" val="2195481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23</a:t>
            </a:fld>
            <a:endParaRPr lang="es-ES"/>
          </a:p>
        </p:txBody>
      </p:sp>
    </p:spTree>
    <p:extLst>
      <p:ext uri="{BB962C8B-B14F-4D97-AF65-F5344CB8AC3E}">
        <p14:creationId xmlns:p14="http://schemas.microsoft.com/office/powerpoint/2010/main" val="27485600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24</a:t>
            </a:fld>
            <a:endParaRPr lang="es-ES"/>
          </a:p>
        </p:txBody>
      </p:sp>
    </p:spTree>
    <p:extLst>
      <p:ext uri="{BB962C8B-B14F-4D97-AF65-F5344CB8AC3E}">
        <p14:creationId xmlns:p14="http://schemas.microsoft.com/office/powerpoint/2010/main" val="34653479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25</a:t>
            </a:fld>
            <a:endParaRPr lang="es-ES"/>
          </a:p>
        </p:txBody>
      </p:sp>
    </p:spTree>
    <p:extLst>
      <p:ext uri="{BB962C8B-B14F-4D97-AF65-F5344CB8AC3E}">
        <p14:creationId xmlns:p14="http://schemas.microsoft.com/office/powerpoint/2010/main" val="2415817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26</a:t>
            </a:fld>
            <a:endParaRPr lang="es-ES"/>
          </a:p>
        </p:txBody>
      </p:sp>
    </p:spTree>
    <p:extLst>
      <p:ext uri="{BB962C8B-B14F-4D97-AF65-F5344CB8AC3E}">
        <p14:creationId xmlns:p14="http://schemas.microsoft.com/office/powerpoint/2010/main" val="19915140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27</a:t>
            </a:fld>
            <a:endParaRPr lang="es-ES"/>
          </a:p>
        </p:txBody>
      </p:sp>
    </p:spTree>
    <p:extLst>
      <p:ext uri="{BB962C8B-B14F-4D97-AF65-F5344CB8AC3E}">
        <p14:creationId xmlns:p14="http://schemas.microsoft.com/office/powerpoint/2010/main" val="4290229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28</a:t>
            </a:fld>
            <a:endParaRPr lang="es-ES"/>
          </a:p>
        </p:txBody>
      </p:sp>
    </p:spTree>
    <p:extLst>
      <p:ext uri="{BB962C8B-B14F-4D97-AF65-F5344CB8AC3E}">
        <p14:creationId xmlns:p14="http://schemas.microsoft.com/office/powerpoint/2010/main" val="23357227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29</a:t>
            </a:fld>
            <a:endParaRPr lang="es-ES"/>
          </a:p>
        </p:txBody>
      </p:sp>
    </p:spTree>
    <p:extLst>
      <p:ext uri="{BB962C8B-B14F-4D97-AF65-F5344CB8AC3E}">
        <p14:creationId xmlns:p14="http://schemas.microsoft.com/office/powerpoint/2010/main" val="9852062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30</a:t>
            </a:fld>
            <a:endParaRPr lang="es-ES"/>
          </a:p>
        </p:txBody>
      </p:sp>
    </p:spTree>
    <p:extLst>
      <p:ext uri="{BB962C8B-B14F-4D97-AF65-F5344CB8AC3E}">
        <p14:creationId xmlns:p14="http://schemas.microsoft.com/office/powerpoint/2010/main" val="35368820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31</a:t>
            </a:fld>
            <a:endParaRPr lang="es-ES"/>
          </a:p>
        </p:txBody>
      </p:sp>
    </p:spTree>
    <p:extLst>
      <p:ext uri="{BB962C8B-B14F-4D97-AF65-F5344CB8AC3E}">
        <p14:creationId xmlns:p14="http://schemas.microsoft.com/office/powerpoint/2010/main" val="31742824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32</a:t>
            </a:fld>
            <a:endParaRPr lang="es-ES"/>
          </a:p>
        </p:txBody>
      </p:sp>
    </p:spTree>
    <p:extLst>
      <p:ext uri="{BB962C8B-B14F-4D97-AF65-F5344CB8AC3E}">
        <p14:creationId xmlns:p14="http://schemas.microsoft.com/office/powerpoint/2010/main" val="10983760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33</a:t>
            </a:fld>
            <a:endParaRPr lang="es-ES"/>
          </a:p>
        </p:txBody>
      </p:sp>
    </p:spTree>
    <p:extLst>
      <p:ext uri="{BB962C8B-B14F-4D97-AF65-F5344CB8AC3E}">
        <p14:creationId xmlns:p14="http://schemas.microsoft.com/office/powerpoint/2010/main" val="23280859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34</a:t>
            </a:fld>
            <a:endParaRPr lang="es-ES"/>
          </a:p>
        </p:txBody>
      </p:sp>
    </p:spTree>
    <p:extLst>
      <p:ext uri="{BB962C8B-B14F-4D97-AF65-F5344CB8AC3E}">
        <p14:creationId xmlns:p14="http://schemas.microsoft.com/office/powerpoint/2010/main" val="42835532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35</a:t>
            </a:fld>
            <a:endParaRPr lang="es-ES"/>
          </a:p>
        </p:txBody>
      </p:sp>
    </p:spTree>
    <p:extLst>
      <p:ext uri="{BB962C8B-B14F-4D97-AF65-F5344CB8AC3E}">
        <p14:creationId xmlns:p14="http://schemas.microsoft.com/office/powerpoint/2010/main" val="20843914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36</a:t>
            </a:fld>
            <a:endParaRPr lang="es-ES"/>
          </a:p>
        </p:txBody>
      </p:sp>
    </p:spTree>
    <p:extLst>
      <p:ext uri="{BB962C8B-B14F-4D97-AF65-F5344CB8AC3E}">
        <p14:creationId xmlns:p14="http://schemas.microsoft.com/office/powerpoint/2010/main" val="30334436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37</a:t>
            </a:fld>
            <a:endParaRPr lang="es-ES"/>
          </a:p>
        </p:txBody>
      </p:sp>
    </p:spTree>
    <p:extLst>
      <p:ext uri="{BB962C8B-B14F-4D97-AF65-F5344CB8AC3E}">
        <p14:creationId xmlns:p14="http://schemas.microsoft.com/office/powerpoint/2010/main" val="824057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38</a:t>
            </a:fld>
            <a:endParaRPr lang="es-ES"/>
          </a:p>
        </p:txBody>
      </p:sp>
    </p:spTree>
    <p:extLst>
      <p:ext uri="{BB962C8B-B14F-4D97-AF65-F5344CB8AC3E}">
        <p14:creationId xmlns:p14="http://schemas.microsoft.com/office/powerpoint/2010/main" val="35433713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39</a:t>
            </a:fld>
            <a:endParaRPr lang="es-ES"/>
          </a:p>
        </p:txBody>
      </p:sp>
    </p:spTree>
    <p:extLst>
      <p:ext uri="{BB962C8B-B14F-4D97-AF65-F5344CB8AC3E}">
        <p14:creationId xmlns:p14="http://schemas.microsoft.com/office/powerpoint/2010/main" val="17716478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40</a:t>
            </a:fld>
            <a:endParaRPr lang="es-ES"/>
          </a:p>
        </p:txBody>
      </p:sp>
    </p:spTree>
    <p:extLst>
      <p:ext uri="{BB962C8B-B14F-4D97-AF65-F5344CB8AC3E}">
        <p14:creationId xmlns:p14="http://schemas.microsoft.com/office/powerpoint/2010/main" val="12531831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41</a:t>
            </a:fld>
            <a:endParaRPr lang="es-ES"/>
          </a:p>
        </p:txBody>
      </p:sp>
    </p:spTree>
    <p:extLst>
      <p:ext uri="{BB962C8B-B14F-4D97-AF65-F5344CB8AC3E}">
        <p14:creationId xmlns:p14="http://schemas.microsoft.com/office/powerpoint/2010/main" val="30616568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42</a:t>
            </a:fld>
            <a:endParaRPr lang="es-ES"/>
          </a:p>
        </p:txBody>
      </p:sp>
    </p:spTree>
    <p:extLst>
      <p:ext uri="{BB962C8B-B14F-4D97-AF65-F5344CB8AC3E}">
        <p14:creationId xmlns:p14="http://schemas.microsoft.com/office/powerpoint/2010/main" val="20548386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43</a:t>
            </a:fld>
            <a:endParaRPr lang="es-ES"/>
          </a:p>
        </p:txBody>
      </p:sp>
    </p:spTree>
    <p:extLst>
      <p:ext uri="{BB962C8B-B14F-4D97-AF65-F5344CB8AC3E}">
        <p14:creationId xmlns:p14="http://schemas.microsoft.com/office/powerpoint/2010/main" val="39945641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44</a:t>
            </a:fld>
            <a:endParaRPr lang="es-ES"/>
          </a:p>
        </p:txBody>
      </p:sp>
    </p:spTree>
    <p:extLst>
      <p:ext uri="{BB962C8B-B14F-4D97-AF65-F5344CB8AC3E}">
        <p14:creationId xmlns:p14="http://schemas.microsoft.com/office/powerpoint/2010/main" val="11158463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45</a:t>
            </a:fld>
            <a:endParaRPr lang="es-ES"/>
          </a:p>
        </p:txBody>
      </p:sp>
    </p:spTree>
    <p:extLst>
      <p:ext uri="{BB962C8B-B14F-4D97-AF65-F5344CB8AC3E}">
        <p14:creationId xmlns:p14="http://schemas.microsoft.com/office/powerpoint/2010/main" val="14395932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46</a:t>
            </a:fld>
            <a:endParaRPr lang="es-ES"/>
          </a:p>
        </p:txBody>
      </p:sp>
    </p:spTree>
    <p:extLst>
      <p:ext uri="{BB962C8B-B14F-4D97-AF65-F5344CB8AC3E}">
        <p14:creationId xmlns:p14="http://schemas.microsoft.com/office/powerpoint/2010/main" val="20237322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47</a:t>
            </a:fld>
            <a:endParaRPr lang="es-ES"/>
          </a:p>
        </p:txBody>
      </p:sp>
    </p:spTree>
    <p:extLst>
      <p:ext uri="{BB962C8B-B14F-4D97-AF65-F5344CB8AC3E}">
        <p14:creationId xmlns:p14="http://schemas.microsoft.com/office/powerpoint/2010/main" val="37592543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48</a:t>
            </a:fld>
            <a:endParaRPr lang="es-ES"/>
          </a:p>
        </p:txBody>
      </p:sp>
    </p:spTree>
    <p:extLst>
      <p:ext uri="{BB962C8B-B14F-4D97-AF65-F5344CB8AC3E}">
        <p14:creationId xmlns:p14="http://schemas.microsoft.com/office/powerpoint/2010/main" val="39979164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49</a:t>
            </a:fld>
            <a:endParaRPr lang="es-ES"/>
          </a:p>
        </p:txBody>
      </p:sp>
    </p:spTree>
    <p:extLst>
      <p:ext uri="{BB962C8B-B14F-4D97-AF65-F5344CB8AC3E}">
        <p14:creationId xmlns:p14="http://schemas.microsoft.com/office/powerpoint/2010/main" val="14020853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50</a:t>
            </a:fld>
            <a:endParaRPr lang="es-ES"/>
          </a:p>
        </p:txBody>
      </p:sp>
    </p:spTree>
    <p:extLst>
      <p:ext uri="{BB962C8B-B14F-4D97-AF65-F5344CB8AC3E}">
        <p14:creationId xmlns:p14="http://schemas.microsoft.com/office/powerpoint/2010/main" val="22741275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51</a:t>
            </a:fld>
            <a:endParaRPr lang="es-ES"/>
          </a:p>
        </p:txBody>
      </p:sp>
    </p:spTree>
    <p:extLst>
      <p:ext uri="{BB962C8B-B14F-4D97-AF65-F5344CB8AC3E}">
        <p14:creationId xmlns:p14="http://schemas.microsoft.com/office/powerpoint/2010/main" val="23070293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52</a:t>
            </a:fld>
            <a:endParaRPr lang="es-ES"/>
          </a:p>
        </p:txBody>
      </p:sp>
    </p:spTree>
    <p:extLst>
      <p:ext uri="{BB962C8B-B14F-4D97-AF65-F5344CB8AC3E}">
        <p14:creationId xmlns:p14="http://schemas.microsoft.com/office/powerpoint/2010/main" val="33752703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53</a:t>
            </a:fld>
            <a:endParaRPr lang="es-ES"/>
          </a:p>
        </p:txBody>
      </p:sp>
    </p:spTree>
    <p:extLst>
      <p:ext uri="{BB962C8B-B14F-4D97-AF65-F5344CB8AC3E}">
        <p14:creationId xmlns:p14="http://schemas.microsoft.com/office/powerpoint/2010/main" val="3801325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54</a:t>
            </a:fld>
            <a:endParaRPr lang="es-ES"/>
          </a:p>
        </p:txBody>
      </p:sp>
    </p:spTree>
    <p:extLst>
      <p:ext uri="{BB962C8B-B14F-4D97-AF65-F5344CB8AC3E}">
        <p14:creationId xmlns:p14="http://schemas.microsoft.com/office/powerpoint/2010/main" val="23898039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55</a:t>
            </a:fld>
            <a:endParaRPr lang="es-ES"/>
          </a:p>
        </p:txBody>
      </p:sp>
    </p:spTree>
    <p:extLst>
      <p:ext uri="{BB962C8B-B14F-4D97-AF65-F5344CB8AC3E}">
        <p14:creationId xmlns:p14="http://schemas.microsoft.com/office/powerpoint/2010/main" val="84942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56</a:t>
            </a:fld>
            <a:endParaRPr lang="es-ES"/>
          </a:p>
        </p:txBody>
      </p:sp>
    </p:spTree>
    <p:extLst>
      <p:ext uri="{BB962C8B-B14F-4D97-AF65-F5344CB8AC3E}">
        <p14:creationId xmlns:p14="http://schemas.microsoft.com/office/powerpoint/2010/main" val="14145849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4395830-5538-4AE3-81A6-5D506D9128BD}" type="slidenum">
              <a:rPr lang="es-ES" smtClean="0"/>
              <a:t>57</a:t>
            </a:fld>
            <a:endParaRPr lang="es-ES"/>
          </a:p>
        </p:txBody>
      </p:sp>
    </p:spTree>
    <p:extLst>
      <p:ext uri="{BB962C8B-B14F-4D97-AF65-F5344CB8AC3E}">
        <p14:creationId xmlns:p14="http://schemas.microsoft.com/office/powerpoint/2010/main" val="35477891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s-ES"/>
              <a:t>Haga clic para modificar el estilo de título del patrón</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12/4/2019</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‹Nº›</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12/4/2019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0F7F47CF-67C9-420C-80A5-E2069FF0C2DF}" type="datetimeFigureOut">
              <a:rPr lang="en-US" dirty="0"/>
              <a:t>12/4/2019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12/4/2019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Content Placeholder 3"/>
          <p:cNvSpPr>
            <a:spLocks noGrp="1"/>
          </p:cNvSpPr>
          <p:nvPr>
            <p:ph sz="quarter" idx="13"/>
          </p:nvPr>
        </p:nvSpPr>
        <p:spPr>
          <a:xfrm>
            <a:off x="685802" y="2861733"/>
            <a:ext cx="5088712" cy="2512852"/>
          </a:xfrm>
        </p:spPr>
        <p:txBody>
          <a:bodyPr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3" name="Content Placeholder 5"/>
          <p:cNvSpPr>
            <a:spLocks noGrp="1"/>
          </p:cNvSpPr>
          <p:nvPr>
            <p:ph sz="quarter" idx="14"/>
          </p:nvPr>
        </p:nvSpPr>
        <p:spPr>
          <a:xfrm>
            <a:off x="5993969" y="2861733"/>
            <a:ext cx="5088713" cy="2512852"/>
          </a:xfrm>
        </p:spPr>
        <p:txBody>
          <a:bodyPr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12/4/2019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12/4/2019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12/4/2019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50C3BFE2-83B7-4B0A-B9D3-AB28331082B3}" type="datetimeFigureOut">
              <a:rPr lang="en-US" dirty="0"/>
              <a:t>12/4/2019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12EF78E3-FDA3-4D28-AAA2-0B81F349A39D}" type="datetimeFigureOut">
              <a:rPr lang="en-US" dirty="0"/>
              <a:t>12/4/2019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341D2AC3-6A0B-4169-B1EA-E3AE8B351BDD}" type="datetimeFigureOut">
              <a:rPr lang="en-US" dirty="0"/>
              <a:t>12/4/2019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DD4B9363-8B87-41B7-9F8E-64519CBB8F34}" type="datetimeFigureOut">
              <a:rPr lang="en-US" dirty="0"/>
              <a:t>12/4/2019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EAEF5746-5284-4951-9F37-7AE924EDBCB7}" type="datetimeFigureOut">
              <a:rPr lang="en-US" dirty="0"/>
              <a:t>12/4/2019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02398B29-7265-4A65-A2A4-6703C057B7C1}" type="datetimeFigureOut">
              <a:rPr lang="en-US" dirty="0"/>
              <a:t>12/4/2019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28FBA082-94DF-4C4B-A041-6624924AB0A8}" type="datetimeFigureOut">
              <a:rPr lang="en-US" dirty="0"/>
              <a:t>12/4/2019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s-ES"/>
              <a:t>Haga clic para modificar el estilo de título del patrón</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B27686C4-3AB5-4E0C-86CA-FB108C350AA9}" type="datetimeFigureOut">
              <a:rPr lang="en-US" dirty="0"/>
              <a:t>12/4/2019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12/4/2019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12/4/2019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12/4/2019</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48.xml"/><Relationship Id="rId4" Type="http://schemas.openxmlformats.org/officeDocument/2006/relationships/slide" Target="slide1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youtube.com/watch?v=PWdmdmHB0W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www.youtube.com/watch?v=uX3QieANqxc" TargetMode="External"/><Relationship Id="rId4" Type="http://schemas.openxmlformats.org/officeDocument/2006/relationships/hyperlink" Target="https://www.youtube.com/watch?v=Q8T-OMj57nI&amp;list=PLPwFlJrBgzVlZu3JsqH7kMpRM76HVl93B"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3.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rot="21420000">
            <a:off x="-458601" y="664005"/>
            <a:ext cx="11642742" cy="2766528"/>
          </a:xfrm>
        </p:spPr>
        <p:txBody>
          <a:bodyPr>
            <a:normAutofit/>
          </a:bodyPr>
          <a:lstStyle/>
          <a:p>
            <a:pPr algn="ctr"/>
            <a:r>
              <a:rPr lang="es-ES" sz="9600" dirty="0"/>
              <a:t>DISEÑO</a:t>
            </a:r>
            <a:br>
              <a:rPr lang="es-ES" sz="9600" dirty="0"/>
            </a:br>
            <a:r>
              <a:rPr lang="es-ES" sz="9600" dirty="0"/>
              <a:t>MOBILE</a:t>
            </a:r>
          </a:p>
        </p:txBody>
      </p:sp>
      <p:sp>
        <p:nvSpPr>
          <p:cNvPr id="3" name="Subtítulo 2"/>
          <p:cNvSpPr>
            <a:spLocks noGrp="1"/>
          </p:cNvSpPr>
          <p:nvPr>
            <p:ph type="subTitle" idx="1"/>
          </p:nvPr>
        </p:nvSpPr>
        <p:spPr/>
        <p:txBody>
          <a:bodyPr/>
          <a:lstStyle/>
          <a:p>
            <a:r>
              <a:rPr lang="es-ES" dirty="0"/>
              <a:t>DOCENTE: ALFONSO CINTAS CANTÓ</a:t>
            </a:r>
          </a:p>
        </p:txBody>
      </p:sp>
      <p:pic>
        <p:nvPicPr>
          <p:cNvPr id="5" name="Imagen 4"/>
          <p:cNvPicPr>
            <a:picLocks noChangeAspect="1"/>
          </p:cNvPicPr>
          <p:nvPr/>
        </p:nvPicPr>
        <p:blipFill>
          <a:blip r:embed="rId2"/>
          <a:stretch>
            <a:fillRect/>
          </a:stretch>
        </p:blipFill>
        <p:spPr>
          <a:xfrm rot="21409068">
            <a:off x="913389" y="5022273"/>
            <a:ext cx="2809875" cy="914400"/>
          </a:xfrm>
          <a:prstGeom prst="rect">
            <a:avLst/>
          </a:prstGeom>
        </p:spPr>
      </p:pic>
    </p:spTree>
    <p:extLst>
      <p:ext uri="{BB962C8B-B14F-4D97-AF65-F5344CB8AC3E}">
        <p14:creationId xmlns:p14="http://schemas.microsoft.com/office/powerpoint/2010/main" val="2890136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latin typeface="+mn-lt"/>
              </a:rPr>
              <a:t>PROGRAMAS DE DISEÑO Y EDICIÓN</a:t>
            </a: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501481" y="2184302"/>
            <a:ext cx="10394707" cy="1888347"/>
          </a:xfrm>
        </p:spPr>
        <p:txBody>
          <a:bodyPr>
            <a:noAutofit/>
          </a:bodyPr>
          <a:lstStyle/>
          <a:p>
            <a:pPr marL="0" indent="0" algn="just" fontAlgn="base">
              <a:buNone/>
            </a:pPr>
            <a:r>
              <a:rPr lang="es-ES" b="1" dirty="0">
                <a:latin typeface="Times New Roman" panose="02020603050405020304" pitchFamily="18" charset="0"/>
                <a:cs typeface="Times New Roman" panose="02020603050405020304" pitchFamily="18" charset="0"/>
              </a:rPr>
              <a:t>1. </a:t>
            </a:r>
            <a:r>
              <a:rPr lang="es-ES" b="1" dirty="0" err="1">
                <a:latin typeface="Times New Roman" panose="02020603050405020304" pitchFamily="18" charset="0"/>
                <a:cs typeface="Times New Roman" panose="02020603050405020304" pitchFamily="18" charset="0"/>
              </a:rPr>
              <a:t>Inkscape</a:t>
            </a:r>
            <a:r>
              <a:rPr lang="es-ES" dirty="0">
                <a:latin typeface="Times New Roman" panose="02020603050405020304" pitchFamily="18" charset="0"/>
                <a:cs typeface="Times New Roman" panose="02020603050405020304" pitchFamily="18" charset="0"/>
              </a:rPr>
              <a:t> es una herramienta de dibujo de código abierto para crear y editar gráficos SVG (gráficos vectoriales escalables), por tanto, los tipos de archivo serán .SVG o .EPS, aunque también puede exportar a tipos de archivos comunes como .PNG, .PDF o HTML. Esto significa que los gráficos dibujados dentro de </a:t>
            </a:r>
            <a:r>
              <a:rPr lang="es-ES" dirty="0" err="1">
                <a:latin typeface="Times New Roman" panose="02020603050405020304" pitchFamily="18" charset="0"/>
                <a:cs typeface="Times New Roman" panose="02020603050405020304" pitchFamily="18" charset="0"/>
              </a:rPr>
              <a:t>Inkscape</a:t>
            </a:r>
            <a:r>
              <a:rPr lang="es-ES" dirty="0">
                <a:latin typeface="Times New Roman" panose="02020603050405020304" pitchFamily="18" charset="0"/>
                <a:cs typeface="Times New Roman" panose="02020603050405020304" pitchFamily="18" charset="0"/>
              </a:rPr>
              <a:t> pueden ampliarse o reducirse infinitamente sin ninguna pérdida de calidad. Aunque </a:t>
            </a:r>
            <a:r>
              <a:rPr lang="es-ES" dirty="0" err="1">
                <a:latin typeface="Times New Roman" panose="02020603050405020304" pitchFamily="18" charset="0"/>
                <a:cs typeface="Times New Roman" panose="02020603050405020304" pitchFamily="18" charset="0"/>
              </a:rPr>
              <a:t>Inkscape</a:t>
            </a:r>
            <a:r>
              <a:rPr lang="es-ES" dirty="0">
                <a:latin typeface="Times New Roman" panose="02020603050405020304" pitchFamily="18" charset="0"/>
                <a:cs typeface="Times New Roman" panose="02020603050405020304" pitchFamily="18" charset="0"/>
              </a:rPr>
              <a:t> usa gráficos SVG, también puede importar gráficos de mapa de bits para usar dentro de diseños vectoriales, es decir, se pueden usar fotos que ya estén editadas en otro programa como GIMP. Pero es importante entender que </a:t>
            </a:r>
            <a:r>
              <a:rPr lang="es-ES" dirty="0" err="1">
                <a:latin typeface="Times New Roman" panose="02020603050405020304" pitchFamily="18" charset="0"/>
                <a:cs typeface="Times New Roman" panose="02020603050405020304" pitchFamily="18" charset="0"/>
              </a:rPr>
              <a:t>Inkscape</a:t>
            </a:r>
            <a:r>
              <a:rPr lang="es-ES" dirty="0">
                <a:latin typeface="Times New Roman" panose="02020603050405020304" pitchFamily="18" charset="0"/>
                <a:cs typeface="Times New Roman" panose="02020603050405020304" pitchFamily="18" charset="0"/>
              </a:rPr>
              <a:t> no es un editor de fotos, aunque puede admitir que las fotos se abran en proyectos y puede realizar funciones de edición de fotos muy básicas.</a:t>
            </a:r>
          </a:p>
        </p:txBody>
      </p:sp>
    </p:spTree>
    <p:extLst>
      <p:ext uri="{BB962C8B-B14F-4D97-AF65-F5344CB8AC3E}">
        <p14:creationId xmlns:p14="http://schemas.microsoft.com/office/powerpoint/2010/main" val="3803664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latin typeface="+mn-lt"/>
              </a:rPr>
              <a:t>PROGRAMAS DE DISEÑO Y EDICIÓN</a:t>
            </a: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501481" y="2184302"/>
            <a:ext cx="10394707" cy="1888347"/>
          </a:xfrm>
        </p:spPr>
        <p:txBody>
          <a:bodyPr>
            <a:noAutofit/>
          </a:bodyPr>
          <a:lstStyle/>
          <a:p>
            <a:pPr marL="0" indent="0" algn="just" fontAlgn="base">
              <a:buNone/>
            </a:pPr>
            <a:r>
              <a:rPr lang="es-ES" sz="1800" dirty="0">
                <a:latin typeface="Times New Roman" panose="02020603050405020304" pitchFamily="18" charset="0"/>
                <a:cs typeface="Times New Roman" panose="02020603050405020304" pitchFamily="18" charset="0"/>
              </a:rPr>
              <a:t>Los gráficos vectoriales se utilizan mejor cuando se dibujan formas, curvas y texto, ya que producen líneas limpias y pueden redimensionarse o manipularse en cualquier momento sin pérdida de calidad. Además, el color de estos objetos se puede cambiar mucho más fácilmente (generalmente con uno o dos clics), lo que lo hace más eficiente para crear múltiples versiones de color de un diseño o para regresar y cambiar el color de un diseño en una fecha posterior. Esta es la razón por la que </a:t>
            </a:r>
            <a:r>
              <a:rPr lang="es-ES" sz="1800" b="1" dirty="0">
                <a:latin typeface="Times New Roman" panose="02020603050405020304" pitchFamily="18" charset="0"/>
                <a:cs typeface="Times New Roman" panose="02020603050405020304" pitchFamily="18" charset="0"/>
              </a:rPr>
              <a:t>el diseño de un logotipo suele ser mejor mediante este programa</a:t>
            </a:r>
            <a:r>
              <a:rPr lang="es-ES" sz="1800" dirty="0">
                <a:latin typeface="Times New Roman" panose="02020603050405020304" pitchFamily="18" charset="0"/>
                <a:cs typeface="Times New Roman" panose="02020603050405020304" pitchFamily="18" charset="0"/>
              </a:rPr>
              <a:t> (similar a Adobe </a:t>
            </a:r>
            <a:r>
              <a:rPr lang="es-ES" sz="1800" dirty="0" err="1">
                <a:latin typeface="Times New Roman" panose="02020603050405020304" pitchFamily="18" charset="0"/>
                <a:cs typeface="Times New Roman" panose="02020603050405020304" pitchFamily="18" charset="0"/>
              </a:rPr>
              <a:t>Illustrator</a:t>
            </a:r>
            <a:r>
              <a:rPr lang="es-ES" sz="1800" dirty="0">
                <a:latin typeface="Times New Roman" panose="02020603050405020304" pitchFamily="18" charset="0"/>
                <a:cs typeface="Times New Roman" panose="02020603050405020304" pitchFamily="18" charset="0"/>
              </a:rPr>
              <a:t>, que es de pago y también utiliza SVG). Los diseñadores gráficos, profesionales de marketing, profesionales de negocios y artistas vectoriales deben usar </a:t>
            </a:r>
            <a:r>
              <a:rPr lang="es-ES" sz="1800" dirty="0" err="1">
                <a:latin typeface="Times New Roman" panose="02020603050405020304" pitchFamily="18" charset="0"/>
                <a:cs typeface="Times New Roman" panose="02020603050405020304" pitchFamily="18" charset="0"/>
              </a:rPr>
              <a:t>Inkscape</a:t>
            </a:r>
            <a:r>
              <a:rPr lang="es-ES" sz="1800" dirty="0">
                <a:latin typeface="Times New Roman" panose="02020603050405020304" pitchFamily="18" charset="0"/>
                <a:cs typeface="Times New Roman" panose="02020603050405020304" pitchFamily="18" charset="0"/>
              </a:rPr>
              <a:t>. Además, cualquier persona que necesite imprimir diseños digitales o enviar diseños a una impresora preferirá </a:t>
            </a:r>
            <a:r>
              <a:rPr lang="es-ES" sz="1800" dirty="0" err="1">
                <a:latin typeface="Times New Roman" panose="02020603050405020304" pitchFamily="18" charset="0"/>
                <a:cs typeface="Times New Roman" panose="02020603050405020304" pitchFamily="18" charset="0"/>
              </a:rPr>
              <a:t>Inkscape</a:t>
            </a:r>
            <a:r>
              <a:rPr lang="es-ES" sz="1800" dirty="0">
                <a:latin typeface="Times New Roman" panose="02020603050405020304" pitchFamily="18" charset="0"/>
                <a:cs typeface="Times New Roman" panose="02020603050405020304" pitchFamily="18" charset="0"/>
              </a:rPr>
              <a:t> en lugar de GIMP (a menos que esté imprimiendo fotos).</a:t>
            </a:r>
          </a:p>
        </p:txBody>
      </p:sp>
    </p:spTree>
    <p:extLst>
      <p:ext uri="{BB962C8B-B14F-4D97-AF65-F5344CB8AC3E}">
        <p14:creationId xmlns:p14="http://schemas.microsoft.com/office/powerpoint/2010/main" val="2047758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latin typeface="+mn-lt"/>
              </a:rPr>
              <a:t>PROGRAMAS DE DISEÑO Y EDICIÓN</a:t>
            </a: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501481" y="2184302"/>
            <a:ext cx="10394707" cy="1888347"/>
          </a:xfrm>
        </p:spPr>
        <p:txBody>
          <a:bodyPr>
            <a:noAutofit/>
          </a:bodyPr>
          <a:lstStyle/>
          <a:p>
            <a:pPr marL="0" indent="0" algn="just" fontAlgn="base">
              <a:buNone/>
            </a:pPr>
            <a:r>
              <a:rPr lang="es-ES" b="1" dirty="0">
                <a:latin typeface="Times New Roman" panose="02020603050405020304" pitchFamily="18" charset="0"/>
                <a:cs typeface="Times New Roman" panose="02020603050405020304" pitchFamily="18" charset="0"/>
              </a:rPr>
              <a:t>2. GIMP</a:t>
            </a:r>
            <a:r>
              <a:rPr lang="es-ES" dirty="0">
                <a:latin typeface="Times New Roman" panose="02020603050405020304" pitchFamily="18" charset="0"/>
                <a:cs typeface="Times New Roman" panose="02020603050405020304" pitchFamily="18" charset="0"/>
              </a:rPr>
              <a:t> es una herramienta de manipulación de fotos multiplataforma que utiliza gráficos de trama o un mapa de bits para fines de visualización y edición, lo que significa que todo se muestra como píxeles en una cuadrícula de píxeles rectangulares. Cuando se amplía un diseño o una foto dentro de GIMP, se nota que cada color en la imagen corresponde a un píxel. El número de píxeles en una composición (imagen o diseño) dependerá de la resolución general de la composición. GIMP puede abrir y exportar a una variedad de tipos de archivos, pero los tipos de archivos más comunes utilizados en GIMP incluyen .XCF (formato de archivo nativo de GIMP, que le permite guardar y reabrir trabajos que contienen capas), .JPEG, .PNG, .GIF, e incluso .PSD (archivos de Photoshop).</a:t>
            </a:r>
          </a:p>
        </p:txBody>
      </p:sp>
    </p:spTree>
    <p:extLst>
      <p:ext uri="{BB962C8B-B14F-4D97-AF65-F5344CB8AC3E}">
        <p14:creationId xmlns:p14="http://schemas.microsoft.com/office/powerpoint/2010/main" val="3769309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latin typeface="+mn-lt"/>
              </a:rPr>
              <a:t>PROGRAMAS DE DISEÑO Y EDICIÓN</a:t>
            </a: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501481" y="2184302"/>
            <a:ext cx="10394707" cy="1888347"/>
          </a:xfrm>
        </p:spPr>
        <p:txBody>
          <a:bodyPr>
            <a:noAutofit/>
          </a:bodyPr>
          <a:lstStyle/>
          <a:p>
            <a:pPr marL="0" indent="0" algn="just" fontAlgn="base">
              <a:buNone/>
            </a:pPr>
            <a:r>
              <a:rPr lang="es-ES" sz="1800" dirty="0">
                <a:latin typeface="Times New Roman" panose="02020603050405020304" pitchFamily="18" charset="0"/>
                <a:cs typeface="Times New Roman" panose="02020603050405020304" pitchFamily="18" charset="0"/>
              </a:rPr>
              <a:t>Los gráficos de trama se utilizan mejor cuando se editan o manipulan fotos y cuando se dibuja a mano libre. Esto se debe a que cada píxel individual puede ser manipulado o dibujado, lo que le brinda mucha más flexibilidad y control. Puede realizar tareas como ajustar los colores de la imagen, agregar brillo o contraste, aumentar la nitidez, ajustar la temperatura del color, aumentar o disminuir la saturación de color o agregar una variedad de efectos que manipulan los píxeles de la imagen de una forma u otra. Por tanto, </a:t>
            </a:r>
            <a:r>
              <a:rPr lang="es-ES" sz="1800" b="1" dirty="0">
                <a:latin typeface="Times New Roman" panose="02020603050405020304" pitchFamily="18" charset="0"/>
                <a:cs typeface="Times New Roman" panose="02020603050405020304" pitchFamily="18" charset="0"/>
              </a:rPr>
              <a:t>GIMP se utiliza mejor como editor de fotos </a:t>
            </a:r>
            <a:r>
              <a:rPr lang="es-ES" sz="1800" dirty="0">
                <a:latin typeface="Times New Roman" panose="02020603050405020304" pitchFamily="18" charset="0"/>
                <a:cs typeface="Times New Roman" panose="02020603050405020304" pitchFamily="18" charset="0"/>
              </a:rPr>
              <a:t>(similar a Adobe Photoshop, que es de pago y también se utiliza para la edición). También puede utilizarse para pintura digital y </a:t>
            </a:r>
            <a:r>
              <a:rPr lang="es-ES" sz="1800" i="1" dirty="0">
                <a:latin typeface="Times New Roman" panose="02020603050405020304" pitchFamily="18" charset="0"/>
                <a:cs typeface="Times New Roman" panose="02020603050405020304" pitchFamily="18" charset="0"/>
              </a:rPr>
              <a:t>pixel art</a:t>
            </a:r>
            <a:r>
              <a:rPr lang="es-ES" sz="1800" dirty="0">
                <a:latin typeface="Times New Roman" panose="02020603050405020304" pitchFamily="18" charset="0"/>
                <a:cs typeface="Times New Roman" panose="02020603050405020304" pitchFamily="18" charset="0"/>
              </a:rPr>
              <a:t>. Produce mejores trazos a mano alzada que </a:t>
            </a:r>
            <a:r>
              <a:rPr lang="es-ES" sz="1800" dirty="0" err="1">
                <a:latin typeface="Times New Roman" panose="02020603050405020304" pitchFamily="18" charset="0"/>
                <a:cs typeface="Times New Roman" panose="02020603050405020304" pitchFamily="18" charset="0"/>
              </a:rPr>
              <a:t>Inkscape</a:t>
            </a:r>
            <a:r>
              <a:rPr lang="es-ES" sz="1800" dirty="0">
                <a:latin typeface="Times New Roman" panose="02020603050405020304" pitchFamily="18" charset="0"/>
                <a:cs typeface="Times New Roman" panose="02020603050405020304" pitchFamily="18" charset="0"/>
              </a:rPr>
              <a:t> (que necesita convertir líneas en formas vectoriales), por lo que los resultados se parecen más a una pintura o dibujo natural. Fotógrafos, pintores y artistas digitales y diseñadores de juegos encontrarán a GIMP extremadamente útil.</a:t>
            </a:r>
          </a:p>
        </p:txBody>
      </p:sp>
    </p:spTree>
    <p:extLst>
      <p:ext uri="{BB962C8B-B14F-4D97-AF65-F5344CB8AC3E}">
        <p14:creationId xmlns:p14="http://schemas.microsoft.com/office/powerpoint/2010/main" val="2660024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latin typeface="+mn-lt"/>
              </a:rPr>
              <a:t>TEMA 1: EL DISEÑO ESTRATÉGICO MULTIPLATAFORMA</a:t>
            </a: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501481" y="1366982"/>
            <a:ext cx="10394707" cy="3214254"/>
          </a:xfrm>
        </p:spPr>
        <p:txBody>
          <a:bodyPr>
            <a:noAutofit/>
          </a:bodyPr>
          <a:lstStyle/>
          <a:p>
            <a:pPr marL="0" indent="0" algn="just" fontAlgn="base">
              <a:buNone/>
            </a:pPr>
            <a:r>
              <a:rPr lang="es-ES" sz="2400" b="1" dirty="0">
                <a:latin typeface="Times New Roman" panose="02020603050405020304" pitchFamily="18" charset="0"/>
                <a:cs typeface="Times New Roman" panose="02020603050405020304" pitchFamily="18" charset="0"/>
                <a:hlinkClick r:id="" action="ppaction://hlinkshowjump?jump=nextslide"/>
              </a:rPr>
              <a:t>1. Introducción al diseño estratégico </a:t>
            </a:r>
            <a:endParaRPr lang="es-ES" sz="2400" b="1" dirty="0">
              <a:latin typeface="Times New Roman" panose="02020603050405020304" pitchFamily="18" charset="0"/>
              <a:cs typeface="Times New Roman" panose="02020603050405020304" pitchFamily="18" charset="0"/>
            </a:endParaRPr>
          </a:p>
          <a:p>
            <a:pPr marL="0" indent="0" algn="just" fontAlgn="base">
              <a:buNone/>
            </a:pPr>
            <a:r>
              <a:rPr lang="es-ES" sz="2400" b="1" dirty="0">
                <a:latin typeface="Times New Roman" panose="02020603050405020304" pitchFamily="18" charset="0"/>
                <a:cs typeface="Times New Roman" panose="02020603050405020304" pitchFamily="18" charset="0"/>
                <a:hlinkClick r:id="rId4" action="ppaction://hlinksldjump"/>
              </a:rPr>
              <a:t>2. El diseño centrado en el Usuario</a:t>
            </a:r>
            <a:endParaRPr lang="es-ES" sz="2400" b="1" dirty="0">
              <a:latin typeface="Times New Roman" panose="02020603050405020304" pitchFamily="18" charset="0"/>
              <a:cs typeface="Times New Roman" panose="02020603050405020304" pitchFamily="18" charset="0"/>
            </a:endParaRPr>
          </a:p>
          <a:p>
            <a:pPr marL="0" indent="0" algn="just" fontAlgn="base">
              <a:buNone/>
            </a:pPr>
            <a:r>
              <a:rPr lang="es-ES" sz="2400" b="1" dirty="0">
                <a:latin typeface="Times New Roman" panose="02020603050405020304" pitchFamily="18" charset="0"/>
                <a:cs typeface="Times New Roman" panose="02020603050405020304" pitchFamily="18" charset="0"/>
                <a:hlinkClick r:id="rId5" action="ppaction://hlinksldjump"/>
              </a:rPr>
              <a:t>3. El consumidor </a:t>
            </a:r>
            <a:r>
              <a:rPr lang="es-ES" sz="2400" b="1" dirty="0" err="1">
                <a:latin typeface="Times New Roman" panose="02020603050405020304" pitchFamily="18" charset="0"/>
                <a:cs typeface="Times New Roman" panose="02020603050405020304" pitchFamily="18" charset="0"/>
                <a:hlinkClick r:id="rId5" action="ppaction://hlinksldjump"/>
              </a:rPr>
              <a:t>multidispositivo</a:t>
            </a:r>
            <a:r>
              <a:rPr lang="es-ES" sz="2400" b="1" dirty="0">
                <a:latin typeface="Times New Roman" panose="02020603050405020304" pitchFamily="18" charset="0"/>
                <a:cs typeface="Times New Roman" panose="02020603050405020304" pitchFamily="18" charset="0"/>
                <a:hlinkClick r:id="rId5" action="ppaction://hlinksldjump"/>
              </a:rPr>
              <a:t> y la convergencia de plataformas</a:t>
            </a:r>
            <a:endParaRPr lang="es-E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2953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latin typeface="+mn-lt"/>
              </a:rPr>
              <a:t>1. INTRODUCCIÓN AL DISEÑO ESTRATÉGICO</a:t>
            </a: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501481" y="2184302"/>
            <a:ext cx="10526737" cy="1888347"/>
          </a:xfrm>
        </p:spPr>
        <p:txBody>
          <a:bodyPr>
            <a:noAutofit/>
          </a:bodyPr>
          <a:lstStyle/>
          <a:p>
            <a:pPr marL="0" indent="0" algn="just" fontAlgn="base">
              <a:buNone/>
            </a:pPr>
            <a:r>
              <a:rPr lang="es-ES" sz="3200" b="1" u="sng" dirty="0">
                <a:latin typeface="Times New Roman" panose="02020603050405020304" pitchFamily="18" charset="0"/>
                <a:cs typeface="Times New Roman" panose="02020603050405020304" pitchFamily="18" charset="0"/>
              </a:rPr>
              <a:t>1. INTRODUCCIÓN AL DISEÑO ESTRATÉGICO </a:t>
            </a:r>
          </a:p>
          <a:p>
            <a:pPr marL="0" indent="0" algn="just" fontAlgn="base">
              <a:buNone/>
            </a:pPr>
            <a:r>
              <a:rPr lang="es-ES" sz="3200" dirty="0">
                <a:latin typeface="Times New Roman" panose="02020603050405020304" pitchFamily="18" charset="0"/>
                <a:cs typeface="Times New Roman" panose="02020603050405020304" pitchFamily="18" charset="0"/>
              </a:rPr>
              <a:t>«El </a:t>
            </a:r>
            <a:r>
              <a:rPr lang="es-ES" sz="3200" b="1" dirty="0">
                <a:latin typeface="Times New Roman" panose="02020603050405020304" pitchFamily="18" charset="0"/>
                <a:cs typeface="Times New Roman" panose="02020603050405020304" pitchFamily="18" charset="0"/>
              </a:rPr>
              <a:t>diseño ESTRATÉGICO </a:t>
            </a:r>
            <a:r>
              <a:rPr lang="es-ES" sz="3200" dirty="0">
                <a:latin typeface="Times New Roman" panose="02020603050405020304" pitchFamily="18" charset="0"/>
                <a:cs typeface="Times New Roman" panose="02020603050405020304" pitchFamily="18" charset="0"/>
              </a:rPr>
              <a:t>(un término moderno)</a:t>
            </a:r>
            <a:r>
              <a:rPr lang="es-ES" sz="3200" b="1" dirty="0">
                <a:latin typeface="Times New Roman" panose="02020603050405020304" pitchFamily="18" charset="0"/>
                <a:cs typeface="Times New Roman" panose="02020603050405020304" pitchFamily="18" charset="0"/>
              </a:rPr>
              <a:t> </a:t>
            </a:r>
            <a:r>
              <a:rPr lang="es-ES" sz="3200" dirty="0">
                <a:latin typeface="Times New Roman" panose="02020603050405020304" pitchFamily="18" charset="0"/>
                <a:cs typeface="Times New Roman" panose="02020603050405020304" pitchFamily="18" charset="0"/>
              </a:rPr>
              <a:t>ES UNA VISIÓN RENOVADA DEL DISEÑO QUE SACA A LA DISCIPLINA DE SUS CAMPOS TRADICIONALES DE ACCIÓN PARA APLICARLA A ÁMBITOS que buscan responder a los problemas complejos del presente».</a:t>
            </a:r>
          </a:p>
        </p:txBody>
      </p:sp>
    </p:spTree>
    <p:extLst>
      <p:ext uri="{BB962C8B-B14F-4D97-AF65-F5344CB8AC3E}">
        <p14:creationId xmlns:p14="http://schemas.microsoft.com/office/powerpoint/2010/main" val="2187577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3611" y="138546"/>
            <a:ext cx="10562470" cy="1151965"/>
          </a:xfrm>
        </p:spPr>
        <p:txBody>
          <a:bodyPr>
            <a:normAutofit/>
          </a:bodyPr>
          <a:lstStyle/>
          <a:p>
            <a:pPr algn="ctr"/>
            <a:r>
              <a:rPr lang="es-ES" sz="3200" dirty="0"/>
              <a:t>1. INTRODUCCIÓN AL DISEÑO ESTRATÉGICO</a:t>
            </a:r>
            <a:br>
              <a:rPr lang="es-ES" sz="3200" dirty="0"/>
            </a:b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435466" y="2276666"/>
            <a:ext cx="10526737" cy="1888347"/>
          </a:xfrm>
        </p:spPr>
        <p:txBody>
          <a:bodyPr>
            <a:noAutofit/>
          </a:bodyPr>
          <a:lstStyle/>
          <a:p>
            <a:pPr marL="0" indent="0" algn="just" fontAlgn="base">
              <a:buNone/>
            </a:pPr>
            <a:r>
              <a:rPr lang="es-ES" sz="2800" dirty="0">
                <a:latin typeface="Times New Roman" panose="02020603050405020304" pitchFamily="18" charset="0"/>
                <a:cs typeface="Times New Roman" panose="02020603050405020304" pitchFamily="18" charset="0"/>
              </a:rPr>
              <a:t>EN LA PRÁCTICA, EL DISEÑO ESTRATÉGICO BUSCA TRASFORMAR LA CREATIVIDAD EN INNOVACIÓN. AUNQUE AMBOS CONCEPTOS SE UTILIZAN DE FORMA INTERCAMBIABLE, SUS SIGNIFICADOS SON DISTINTOS:</a:t>
            </a:r>
          </a:p>
          <a:p>
            <a:pPr algn="just" fontAlgn="base"/>
            <a:r>
              <a:rPr lang="es-ES" sz="2800" dirty="0">
                <a:latin typeface="Times New Roman" panose="02020603050405020304" pitchFamily="18" charset="0"/>
                <a:cs typeface="Times New Roman" panose="02020603050405020304" pitchFamily="18" charset="0"/>
              </a:rPr>
              <a:t> </a:t>
            </a:r>
            <a:r>
              <a:rPr lang="es-ES" sz="2800" b="1" dirty="0">
                <a:latin typeface="Times New Roman" panose="02020603050405020304" pitchFamily="18" charset="0"/>
                <a:cs typeface="Times New Roman" panose="02020603050405020304" pitchFamily="18" charset="0"/>
              </a:rPr>
              <a:t>CREATIVIDAD</a:t>
            </a:r>
            <a:r>
              <a:rPr lang="es-ES" sz="2800" dirty="0">
                <a:latin typeface="Times New Roman" panose="02020603050405020304" pitchFamily="18" charset="0"/>
                <a:cs typeface="Times New Roman" panose="02020603050405020304" pitchFamily="18" charset="0"/>
              </a:rPr>
              <a:t> SE REFIERE ESPECÍFICAMENTE A VISUALIZAR ALGO NUEVO.</a:t>
            </a:r>
          </a:p>
          <a:p>
            <a:pPr algn="just" fontAlgn="base"/>
            <a:r>
              <a:rPr lang="es-ES" sz="2800" dirty="0">
                <a:latin typeface="Times New Roman" panose="02020603050405020304" pitchFamily="18" charset="0"/>
                <a:cs typeface="Times New Roman" panose="02020603050405020304" pitchFamily="18" charset="0"/>
              </a:rPr>
              <a:t> </a:t>
            </a:r>
            <a:r>
              <a:rPr lang="es-ES" sz="2800" b="1" dirty="0">
                <a:latin typeface="Times New Roman" panose="02020603050405020304" pitchFamily="18" charset="0"/>
                <a:cs typeface="Times New Roman" panose="02020603050405020304" pitchFamily="18" charset="0"/>
              </a:rPr>
              <a:t>INNOVACIÓN</a:t>
            </a:r>
            <a:r>
              <a:rPr lang="es-ES" sz="2800" dirty="0">
                <a:latin typeface="Times New Roman" panose="02020603050405020304" pitchFamily="18" charset="0"/>
                <a:cs typeface="Times New Roman" panose="02020603050405020304" pitchFamily="18" charset="0"/>
              </a:rPr>
              <a:t> BUSCA IMPLEMENTAR Y EXPLOTAR ESE PENSAMIENTO FRESCO QUE PRODUZCA O AUMENTE UN VALOR AGREGADO.</a:t>
            </a:r>
          </a:p>
        </p:txBody>
      </p:sp>
    </p:spTree>
    <p:extLst>
      <p:ext uri="{BB962C8B-B14F-4D97-AF65-F5344CB8AC3E}">
        <p14:creationId xmlns:p14="http://schemas.microsoft.com/office/powerpoint/2010/main" val="323496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1. INTRODUCCIÓN AL DISEÑO ESTRATÉGICO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5" name="Imagen 4"/>
          <p:cNvPicPr>
            <a:picLocks noChangeAspect="1"/>
          </p:cNvPicPr>
          <p:nvPr/>
        </p:nvPicPr>
        <p:blipFill>
          <a:blip r:embed="rId4"/>
          <a:stretch>
            <a:fillRect/>
          </a:stretch>
        </p:blipFill>
        <p:spPr>
          <a:xfrm>
            <a:off x="1705851" y="1151965"/>
            <a:ext cx="8579517" cy="4068763"/>
          </a:xfrm>
          <a:prstGeom prst="rect">
            <a:avLst/>
          </a:prstGeom>
        </p:spPr>
      </p:pic>
    </p:spTree>
    <p:extLst>
      <p:ext uri="{BB962C8B-B14F-4D97-AF65-F5344CB8AC3E}">
        <p14:creationId xmlns:p14="http://schemas.microsoft.com/office/powerpoint/2010/main" val="1508466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1. INTRODUCCIÓN AL DISEÑO ESTRATÉGICO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501481" y="2184302"/>
            <a:ext cx="10526737" cy="1888347"/>
          </a:xfrm>
        </p:spPr>
        <p:txBody>
          <a:bodyPr>
            <a:noAutofit/>
          </a:bodyPr>
          <a:lstStyle/>
          <a:p>
            <a:pPr marL="0" indent="0" algn="just" fontAlgn="base">
              <a:buNone/>
            </a:pPr>
            <a:r>
              <a:rPr lang="es-ES" sz="3200" dirty="0">
                <a:latin typeface="Times New Roman" panose="02020603050405020304" pitchFamily="18" charset="0"/>
                <a:cs typeface="Times New Roman" panose="02020603050405020304" pitchFamily="18" charset="0"/>
              </a:rPr>
              <a:t>PARA PODER DEFINIR QUÉ ES EL DISEÑO ESTRATÉGICO SE DEBEN ENTENDER PREVIAMENTE LOS DOS CONCEPTOS QUE LO FORMAN:</a:t>
            </a:r>
          </a:p>
          <a:p>
            <a:pPr marL="0" indent="0" algn="just" fontAlgn="base">
              <a:buNone/>
            </a:pPr>
            <a:r>
              <a:rPr lang="es-ES" sz="3200" dirty="0">
                <a:latin typeface="Times New Roman" panose="02020603050405020304" pitchFamily="18" charset="0"/>
                <a:cs typeface="Times New Roman" panose="02020603050405020304" pitchFamily="18" charset="0"/>
              </a:rPr>
              <a:t>POR </a:t>
            </a:r>
            <a:r>
              <a:rPr lang="es-ES" sz="3200" b="1" dirty="0">
                <a:latin typeface="Times New Roman" panose="02020603050405020304" pitchFamily="18" charset="0"/>
                <a:cs typeface="Times New Roman" panose="02020603050405020304" pitchFamily="18" charset="0"/>
              </a:rPr>
              <a:t>DISEÑO</a:t>
            </a:r>
            <a:r>
              <a:rPr lang="es-ES" sz="3200" dirty="0">
                <a:latin typeface="Times New Roman" panose="02020603050405020304" pitchFamily="18" charset="0"/>
                <a:cs typeface="Times New Roman" panose="02020603050405020304" pitchFamily="18" charset="0"/>
              </a:rPr>
              <a:t> ENTENDEMOS TANTO EL PROCESO DE DISEÑAR COMO EL RESULTADO FINAL QUE SE OBTIENE DE ESE PROCESO. </a:t>
            </a:r>
          </a:p>
        </p:txBody>
      </p:sp>
    </p:spTree>
    <p:extLst>
      <p:ext uri="{BB962C8B-B14F-4D97-AF65-F5344CB8AC3E}">
        <p14:creationId xmlns:p14="http://schemas.microsoft.com/office/powerpoint/2010/main" val="1102545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466" y="0"/>
            <a:ext cx="10562470" cy="1151965"/>
          </a:xfrm>
        </p:spPr>
        <p:txBody>
          <a:bodyPr>
            <a:normAutofit/>
          </a:bodyPr>
          <a:lstStyle/>
          <a:p>
            <a:pPr algn="ctr"/>
            <a:r>
              <a:rPr lang="es-ES" sz="3200" dirty="0"/>
              <a:t>1. INTRODUCCIÓN AL DISEÑO ESTRATÉGICO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435466" y="2267429"/>
            <a:ext cx="10526737" cy="1888347"/>
          </a:xfrm>
        </p:spPr>
        <p:txBody>
          <a:bodyPr>
            <a:noAutofit/>
          </a:bodyPr>
          <a:lstStyle/>
          <a:p>
            <a:pPr marL="0" indent="0" algn="just" fontAlgn="base">
              <a:buNone/>
            </a:pPr>
            <a:r>
              <a:rPr lang="es-ES" sz="2400" dirty="0">
                <a:latin typeface="Times New Roman" panose="02020603050405020304" pitchFamily="18" charset="0"/>
                <a:cs typeface="Times New Roman" panose="02020603050405020304" pitchFamily="18" charset="0"/>
              </a:rPr>
              <a:t>COMO DISCIPLINA, EL DISEÑO SE PUEDE SUBDIVIDIR EN DOS GRANDES TIPOS: </a:t>
            </a:r>
          </a:p>
          <a:p>
            <a:pPr algn="just" fontAlgn="base"/>
            <a:r>
              <a:rPr lang="es-ES" sz="2400" dirty="0">
                <a:latin typeface="Times New Roman" panose="02020603050405020304" pitchFamily="18" charset="0"/>
                <a:cs typeface="Times New Roman" panose="02020603050405020304" pitchFamily="18" charset="0"/>
              </a:rPr>
              <a:t> EL </a:t>
            </a:r>
            <a:r>
              <a:rPr lang="es-ES" sz="2400" b="1" dirty="0">
                <a:latin typeface="Times New Roman" panose="02020603050405020304" pitchFamily="18" charset="0"/>
                <a:cs typeface="Times New Roman" panose="02020603050405020304" pitchFamily="18" charset="0"/>
              </a:rPr>
              <a:t>LADO EJECUTIVO </a:t>
            </a:r>
            <a:r>
              <a:rPr lang="es-ES" sz="2400" dirty="0">
                <a:latin typeface="Times New Roman" panose="02020603050405020304" pitchFamily="18" charset="0"/>
                <a:cs typeface="Times New Roman" panose="02020603050405020304" pitchFamily="18" charset="0"/>
              </a:rPr>
              <a:t>DEL DISEÑO SE ENFOCA EN EJECUTAR IDEAS PARA TRASFORMARLAS EN RESULTADOS TANGIBLES QUE CUMPLAN UNA FUNCIÓN ESPECÍFICA QUE SATISFAGA UNA NECESIDAD O DESEO ESPECÍFICO.</a:t>
            </a:r>
          </a:p>
          <a:p>
            <a:pPr algn="just" fontAlgn="base"/>
            <a:r>
              <a:rPr lang="es-ES" sz="2400" dirty="0">
                <a:latin typeface="Times New Roman" panose="02020603050405020304" pitchFamily="18" charset="0"/>
                <a:cs typeface="Times New Roman" panose="02020603050405020304" pitchFamily="18" charset="0"/>
              </a:rPr>
              <a:t> EL </a:t>
            </a:r>
            <a:r>
              <a:rPr lang="es-ES" sz="2400" b="1" dirty="0">
                <a:latin typeface="Times New Roman" panose="02020603050405020304" pitchFamily="18" charset="0"/>
                <a:cs typeface="Times New Roman" panose="02020603050405020304" pitchFamily="18" charset="0"/>
              </a:rPr>
              <a:t>LADO ESTRATÉGICO </a:t>
            </a:r>
            <a:r>
              <a:rPr lang="es-ES" sz="2400" dirty="0">
                <a:latin typeface="Times New Roman" panose="02020603050405020304" pitchFamily="18" charset="0"/>
                <a:cs typeface="Times New Roman" panose="02020603050405020304" pitchFamily="18" charset="0"/>
              </a:rPr>
              <a:t>DEL DISEÑO SE CENTRA EN RESOLVER PROBLEMAS, PLANIFICAR Y GESTIONAR LOS RECURSOS NECESARIOS PARA IDEAR, EJECUTAR, IMPLEMENTAR Y EVALUAR LAS SOLUCIONES QUE SE PRODUZCAN.</a:t>
            </a:r>
          </a:p>
        </p:txBody>
      </p:sp>
    </p:spTree>
    <p:extLst>
      <p:ext uri="{BB962C8B-B14F-4D97-AF65-F5344CB8AC3E}">
        <p14:creationId xmlns:p14="http://schemas.microsoft.com/office/powerpoint/2010/main" val="392834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1. INTRODUCCIÓN AL DISEÑO ESTRATÉGICO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5" name="Imagen 4"/>
          <p:cNvPicPr>
            <a:picLocks noChangeAspect="1"/>
          </p:cNvPicPr>
          <p:nvPr/>
        </p:nvPicPr>
        <p:blipFill>
          <a:blip r:embed="rId4"/>
          <a:stretch>
            <a:fillRect/>
          </a:stretch>
        </p:blipFill>
        <p:spPr>
          <a:xfrm>
            <a:off x="2050473" y="866775"/>
            <a:ext cx="7472218" cy="4518025"/>
          </a:xfrm>
          <a:prstGeom prst="rect">
            <a:avLst/>
          </a:prstGeom>
        </p:spPr>
      </p:pic>
    </p:spTree>
    <p:extLst>
      <p:ext uri="{BB962C8B-B14F-4D97-AF65-F5344CB8AC3E}">
        <p14:creationId xmlns:p14="http://schemas.microsoft.com/office/powerpoint/2010/main" val="1252204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1. INTRODUCCIÓN AL DISEÑO ESTRATÉGICO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732241" y="2082702"/>
            <a:ext cx="10526737" cy="1888347"/>
          </a:xfrm>
        </p:spPr>
        <p:txBody>
          <a:bodyPr>
            <a:noAutofit/>
          </a:bodyPr>
          <a:lstStyle/>
          <a:p>
            <a:pPr marL="0" indent="0" algn="ctr" fontAlgn="base">
              <a:buNone/>
            </a:pPr>
            <a:r>
              <a:rPr lang="es-ES" sz="3600" b="1" dirty="0">
                <a:latin typeface="Times New Roman" panose="02020603050405020304" pitchFamily="18" charset="0"/>
                <a:cs typeface="Times New Roman" panose="02020603050405020304" pitchFamily="18" charset="0"/>
              </a:rPr>
              <a:t>¿ERES MÁS ANALÍTICO O CREATIVO?</a:t>
            </a:r>
          </a:p>
          <a:p>
            <a:pPr marL="0" indent="0" algn="ctr" fontAlgn="base">
              <a:buNone/>
            </a:pPr>
            <a:r>
              <a:rPr lang="es-ES" sz="3600" b="1" dirty="0">
                <a:latin typeface="Times New Roman" panose="02020603050405020304" pitchFamily="18" charset="0"/>
                <a:cs typeface="Times New Roman" panose="02020603050405020304" pitchFamily="18" charset="0"/>
                <a:hlinkClick r:id="rId4"/>
              </a:rPr>
              <a:t>ENLACE</a:t>
            </a:r>
            <a:endParaRPr lang="es-ES"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06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1. INTRODUCCIÓN AL DISEÑO ESTRATÉGICO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435466" y="2267429"/>
            <a:ext cx="10526737" cy="1888347"/>
          </a:xfrm>
        </p:spPr>
        <p:txBody>
          <a:bodyPr>
            <a:noAutofit/>
          </a:bodyPr>
          <a:lstStyle/>
          <a:p>
            <a:pPr marL="0" indent="0" algn="just" fontAlgn="base">
              <a:buNone/>
            </a:pPr>
            <a:r>
              <a:rPr lang="es-ES" sz="2400" dirty="0">
                <a:latin typeface="Times New Roman" panose="02020603050405020304" pitchFamily="18" charset="0"/>
                <a:cs typeface="Times New Roman" panose="02020603050405020304" pitchFamily="18" charset="0"/>
              </a:rPr>
              <a:t>POR </a:t>
            </a:r>
            <a:r>
              <a:rPr lang="es-ES" sz="2400" b="1" dirty="0">
                <a:latin typeface="Times New Roman" panose="02020603050405020304" pitchFamily="18" charset="0"/>
                <a:cs typeface="Times New Roman" panose="02020603050405020304" pitchFamily="18" charset="0"/>
              </a:rPr>
              <a:t>ESTRATEGIA</a:t>
            </a:r>
            <a:r>
              <a:rPr lang="es-ES" sz="2400" dirty="0">
                <a:latin typeface="Times New Roman" panose="02020603050405020304" pitchFamily="18" charset="0"/>
                <a:cs typeface="Times New Roman" panose="02020603050405020304" pitchFamily="18" charset="0"/>
              </a:rPr>
              <a:t> PODEMOS ENTENDER LA FORMA EN LA QUE UNA ORGANIZACIÓN DECIDE Y PLANEA DIFERENCIARSE DE LA COMPETENCIA PARA AUMENTAR LAS POSIBILIDADES QUE BUSCA ALCANZAR EN UN MERCADO ESPECÍFICO. A TRAVÉS DE LA ESTRATEGIA SE COMPRENDE AL NEGOCIO COMO UN SISTEMA CONFORMADO POR PARTES QUE SE INTERRELACIONAN E INTERCONECTAN (UN ENGRANAJE DONDE TODAS LAS PIEZAS HAN DE SER TENIDAS EN CUENTA PARA ENCAJAR EN EL RESULTADO FINAL). </a:t>
            </a:r>
          </a:p>
          <a:p>
            <a:pPr marL="0" indent="0" algn="ctr" fontAlgn="base">
              <a:buNone/>
            </a:pPr>
            <a:r>
              <a:rPr lang="es-ES" sz="2400" dirty="0">
                <a:latin typeface="Times New Roman" panose="02020603050405020304" pitchFamily="18" charset="0"/>
                <a:cs typeface="Times New Roman" panose="02020603050405020304" pitchFamily="18" charset="0"/>
              </a:rPr>
              <a:t>PARA UNA ESTRATEGIA ADECUADA ES FUNDAMENTAL EL TÉRMINO </a:t>
            </a:r>
            <a:r>
              <a:rPr lang="es-ES" sz="3200" b="1" dirty="0">
                <a:latin typeface="Times New Roman" panose="02020603050405020304" pitchFamily="18" charset="0"/>
                <a:cs typeface="Times New Roman" panose="02020603050405020304" pitchFamily="18" charset="0"/>
              </a:rPr>
              <a:t>INTERDISCIPLINARI(E)DAD</a:t>
            </a:r>
          </a:p>
        </p:txBody>
      </p:sp>
    </p:spTree>
    <p:extLst>
      <p:ext uri="{BB962C8B-B14F-4D97-AF65-F5344CB8AC3E}">
        <p14:creationId xmlns:p14="http://schemas.microsoft.com/office/powerpoint/2010/main" val="39256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1. INTRODUCCIÓN AL DISEÑO ESTRATÉGICO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435466" y="2431917"/>
            <a:ext cx="10526737" cy="1888347"/>
          </a:xfrm>
        </p:spPr>
        <p:txBody>
          <a:bodyPr>
            <a:noAutofit/>
          </a:bodyPr>
          <a:lstStyle/>
          <a:p>
            <a:pPr marL="0" indent="0" algn="just" fontAlgn="base">
              <a:buNone/>
            </a:pPr>
            <a:r>
              <a:rPr lang="es-ES" sz="2400" dirty="0">
                <a:latin typeface="Times New Roman" panose="02020603050405020304" pitchFamily="18" charset="0"/>
                <a:cs typeface="Times New Roman" panose="02020603050405020304" pitchFamily="18" charset="0"/>
              </a:rPr>
              <a:t>EXISTEN DOS TIPOS DE ESTRATEGIAS A TENER EN CUENTA:</a:t>
            </a:r>
          </a:p>
          <a:p>
            <a:pPr algn="just" fontAlgn="base"/>
            <a:r>
              <a:rPr lang="es-ES" sz="2400" dirty="0">
                <a:latin typeface="Times New Roman" panose="02020603050405020304" pitchFamily="18" charset="0"/>
                <a:cs typeface="Times New Roman" panose="02020603050405020304" pitchFamily="18" charset="0"/>
              </a:rPr>
              <a:t> LA </a:t>
            </a:r>
            <a:r>
              <a:rPr lang="es-ES" sz="2400" b="1" dirty="0">
                <a:latin typeface="Times New Roman" panose="02020603050405020304" pitchFamily="18" charset="0"/>
                <a:cs typeface="Times New Roman" panose="02020603050405020304" pitchFamily="18" charset="0"/>
              </a:rPr>
              <a:t>ESTRATEGIA CORPORATIVA</a:t>
            </a:r>
            <a:r>
              <a:rPr lang="es-ES" sz="2400" dirty="0">
                <a:latin typeface="Times New Roman" panose="02020603050405020304" pitchFamily="18" charset="0"/>
                <a:cs typeface="Times New Roman" panose="02020603050405020304" pitchFamily="18" charset="0"/>
              </a:rPr>
              <a:t>: LA QUE MARCA EL RUMBO DE LA MISMA Y ESTÁ ALINEADA CON LA MISIÓN Y LOS VALORES DE LA EMPRESA (ES DECIR, SE DEFINE EL SECTOR DE ACTUACIÓN, LOS PRODUCTOS O SERVICIOS, LA ORGANIZACIÓN JERÁRQUICA, ETC.).</a:t>
            </a:r>
          </a:p>
          <a:p>
            <a:pPr algn="just" fontAlgn="base"/>
            <a:r>
              <a:rPr lang="es-ES" sz="2400" dirty="0">
                <a:latin typeface="Times New Roman" panose="02020603050405020304" pitchFamily="18" charset="0"/>
                <a:cs typeface="Times New Roman" panose="02020603050405020304" pitchFamily="18" charset="0"/>
              </a:rPr>
              <a:t>LA </a:t>
            </a:r>
            <a:r>
              <a:rPr lang="es-ES" sz="2400" b="1" dirty="0">
                <a:latin typeface="Times New Roman" panose="02020603050405020304" pitchFamily="18" charset="0"/>
                <a:cs typeface="Times New Roman" panose="02020603050405020304" pitchFamily="18" charset="0"/>
              </a:rPr>
              <a:t>ESTRATEGIA COMPETITIVA</a:t>
            </a:r>
            <a:r>
              <a:rPr lang="es-ES" sz="2400" dirty="0">
                <a:latin typeface="Times New Roman" panose="02020603050405020304" pitchFamily="18" charset="0"/>
                <a:cs typeface="Times New Roman" panose="02020603050405020304" pitchFamily="18" charset="0"/>
              </a:rPr>
              <a:t>: LA QUE ESTABLECE LA FORMA EN LA QUE LA EMPRESA ALCANZARÁ UNA POSICIÓN SOBRESALIENTE Y DIFERENTE A LA DE SU COMPETENCIA EN EL MERCADO.</a:t>
            </a:r>
          </a:p>
          <a:p>
            <a:pPr algn="just" fontAlgn="base"/>
            <a:endParaRPr lang="es-E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149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4335462" y="5616922"/>
            <a:ext cx="2809875" cy="782111"/>
          </a:xfrm>
          <a:prstGeom prst="rect">
            <a:avLst/>
          </a:prstGeom>
        </p:spPr>
      </p:pic>
      <p:sp>
        <p:nvSpPr>
          <p:cNvPr id="5" name="Rectángulo 4"/>
          <p:cNvSpPr/>
          <p:nvPr/>
        </p:nvSpPr>
        <p:spPr>
          <a:xfrm>
            <a:off x="-1" y="212437"/>
            <a:ext cx="11480800" cy="5693866"/>
          </a:xfrm>
          <a:prstGeom prst="rect">
            <a:avLst/>
          </a:prstGeom>
        </p:spPr>
        <p:txBody>
          <a:bodyPr wrap="square">
            <a:spAutoFit/>
          </a:bodyPr>
          <a:lstStyle/>
          <a:p>
            <a:pPr algn="ctr"/>
            <a:r>
              <a:rPr lang="es-ES" sz="1600" b="1" i="1" dirty="0">
                <a:solidFill>
                  <a:srgbClr val="00008B"/>
                </a:solidFill>
                <a:latin typeface="Lato"/>
              </a:rPr>
              <a:t>SOLO PARA PERSONAS FENOMENALES</a:t>
            </a:r>
            <a:endParaRPr lang="es-ES" sz="1600" i="1" dirty="0">
              <a:solidFill>
                <a:srgbClr val="575757"/>
              </a:solidFill>
              <a:latin typeface="Lato"/>
            </a:endParaRPr>
          </a:p>
          <a:p>
            <a:pPr algn="ctr"/>
            <a:br>
              <a:rPr lang="es-ES" sz="1100" dirty="0"/>
            </a:br>
            <a:r>
              <a:rPr lang="es-ES" sz="1100" b="1" dirty="0">
                <a:solidFill>
                  <a:srgbClr val="000000"/>
                </a:solidFill>
                <a:latin typeface="Lato"/>
              </a:rPr>
              <a:t>Siempre ten presente, que la piel se arruga, El pelo se vuelve blanco, los días se convierten en años...</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Pero lo importante no cambia: tu fuerza y convicción no tienen edad,</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Tu espíritu es el plumero de cualquier tela de araña.</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Detrás de cada línea de llegada, hay una de partida.</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Detrás de cada logro, hay otro desafío.</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Mientras estés vivo, siéntete vivo.</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Si extrañas lo que hacías, vuelve a hacerlo.</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No vivas de fotos amarillas.</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Sigue aunque todos esperen que abandones.</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No dejes que se oxide el hierro que hay en ti.</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Haz que en vez de lástima, te tengan respeto.</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Cuando por los años no puedas correr, trota.</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Cuando no puedas trotar, camina.</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Cuando no puedas caminar, usa el bastón.</a:t>
            </a:r>
            <a:br>
              <a:rPr lang="es-ES" sz="1100" b="1" dirty="0">
                <a:solidFill>
                  <a:srgbClr val="000000"/>
                </a:solidFill>
                <a:latin typeface="Lato"/>
              </a:rPr>
            </a:br>
            <a:br>
              <a:rPr lang="es-ES" sz="1100" b="1" dirty="0">
                <a:solidFill>
                  <a:srgbClr val="000000"/>
                </a:solidFill>
                <a:latin typeface="Lato"/>
              </a:rPr>
            </a:br>
            <a:r>
              <a:rPr lang="es-ES" sz="1100" b="1" dirty="0">
                <a:solidFill>
                  <a:srgbClr val="000000"/>
                </a:solidFill>
                <a:latin typeface="Lato"/>
              </a:rPr>
              <a:t>¡¡¡Pero nunca, nunca, te detengas!!!</a:t>
            </a:r>
            <a:br>
              <a:rPr lang="es-ES" dirty="0">
                <a:solidFill>
                  <a:srgbClr val="575757"/>
                </a:solidFill>
                <a:latin typeface="Lato"/>
              </a:rPr>
            </a:br>
            <a:endParaRPr lang="es-ES" b="0" i="0" dirty="0">
              <a:solidFill>
                <a:srgbClr val="575757"/>
              </a:solidFill>
              <a:effectLst/>
              <a:latin typeface="Lato"/>
            </a:endParaRPr>
          </a:p>
        </p:txBody>
      </p:sp>
    </p:spTree>
    <p:extLst>
      <p:ext uri="{BB962C8B-B14F-4D97-AF65-F5344CB8AC3E}">
        <p14:creationId xmlns:p14="http://schemas.microsoft.com/office/powerpoint/2010/main" val="2081573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435466" y="2221247"/>
            <a:ext cx="10526737" cy="1888347"/>
          </a:xfrm>
        </p:spPr>
        <p:txBody>
          <a:bodyPr>
            <a:noAutofit/>
          </a:bodyPr>
          <a:lstStyle/>
          <a:p>
            <a:pPr marL="0" indent="0" algn="just" fontAlgn="base">
              <a:buNone/>
            </a:pPr>
            <a:r>
              <a:rPr lang="es-ES" sz="2400" b="1" u="sng" dirty="0">
                <a:latin typeface="Times New Roman" panose="02020603050405020304" pitchFamily="18" charset="0"/>
                <a:cs typeface="Times New Roman" panose="02020603050405020304" pitchFamily="18" charset="0"/>
              </a:rPr>
              <a:t>2. EL DISEÑO CENTRADO EN EL USUARIO</a:t>
            </a:r>
          </a:p>
          <a:p>
            <a:pPr marL="0" indent="0" algn="just" fontAlgn="base">
              <a:buNone/>
            </a:pPr>
            <a:r>
              <a:rPr lang="es-ES" sz="2400" dirty="0">
                <a:latin typeface="Times New Roman" panose="02020603050405020304" pitchFamily="18" charset="0"/>
                <a:cs typeface="Times New Roman" panose="02020603050405020304" pitchFamily="18" charset="0"/>
              </a:rPr>
              <a:t>El </a:t>
            </a:r>
            <a:r>
              <a:rPr lang="es-ES" sz="2400" b="1" dirty="0">
                <a:latin typeface="Times New Roman" panose="02020603050405020304" pitchFamily="18" charset="0"/>
                <a:cs typeface="Times New Roman" panose="02020603050405020304" pitchFamily="18" charset="0"/>
              </a:rPr>
              <a:t>diseño centrado en el usuario (DCU) </a:t>
            </a:r>
            <a:r>
              <a:rPr lang="es-ES" sz="2400" dirty="0">
                <a:latin typeface="Times New Roman" panose="02020603050405020304" pitchFamily="18" charset="0"/>
                <a:cs typeface="Times New Roman" panose="02020603050405020304" pitchFamily="18" charset="0"/>
              </a:rPr>
              <a:t>es, como su nombre indica, una aproximación al diseño de productos y aplicaciones que sitúa al </a:t>
            </a:r>
            <a:r>
              <a:rPr lang="es-ES" sz="2400" b="1" dirty="0">
                <a:latin typeface="Times New Roman" panose="02020603050405020304" pitchFamily="18" charset="0"/>
                <a:cs typeface="Times New Roman" panose="02020603050405020304" pitchFamily="18" charset="0"/>
              </a:rPr>
              <a:t>usuario en el centro de todo el proceso</a:t>
            </a:r>
            <a:r>
              <a:rPr lang="es-ES" sz="2400" dirty="0">
                <a:latin typeface="Times New Roman" panose="02020603050405020304" pitchFamily="18" charset="0"/>
                <a:cs typeface="Times New Roman" panose="02020603050405020304" pitchFamily="18" charset="0"/>
              </a:rPr>
              <a:t>. Así, podemos entender el DCU como una filosofía o metodología de desarrollo cuya premisa es que, para garantizar el éxito de un producto, hay que tener en cuenta al usuario en todas las fases del diseño. El término surgió en el laboratorio de investigación de Donald A. Norman en la Universidad de san diego (California).</a:t>
            </a:r>
          </a:p>
        </p:txBody>
      </p:sp>
    </p:spTree>
    <p:extLst>
      <p:ext uri="{BB962C8B-B14F-4D97-AF65-F5344CB8AC3E}">
        <p14:creationId xmlns:p14="http://schemas.microsoft.com/office/powerpoint/2010/main" val="3786883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601720" y="2008810"/>
            <a:ext cx="10526737" cy="2535481"/>
          </a:xfrm>
        </p:spPr>
        <p:txBody>
          <a:bodyPr>
            <a:noAutofit/>
          </a:bodyPr>
          <a:lstStyle/>
          <a:p>
            <a:pPr marL="0" indent="0" algn="just" fontAlgn="base">
              <a:buNone/>
            </a:pPr>
            <a:r>
              <a:rPr lang="es-ES" sz="1800" dirty="0">
                <a:latin typeface="Times New Roman" panose="02020603050405020304" pitchFamily="18" charset="0"/>
                <a:cs typeface="Times New Roman" panose="02020603050405020304" pitchFamily="18" charset="0"/>
              </a:rPr>
              <a:t>SE PUEDEN DIFERENCIAR </a:t>
            </a:r>
            <a:r>
              <a:rPr lang="es-ES" sz="1800" b="1" dirty="0">
                <a:latin typeface="Times New Roman" panose="02020603050405020304" pitchFamily="18" charset="0"/>
                <a:cs typeface="Times New Roman" panose="02020603050405020304" pitchFamily="18" charset="0"/>
              </a:rPr>
              <a:t>TRES GRANDES FASES ITERATIVAS </a:t>
            </a:r>
            <a:r>
              <a:rPr lang="es-ES" sz="1800" dirty="0">
                <a:latin typeface="Times New Roman" panose="02020603050405020304" pitchFamily="18" charset="0"/>
                <a:cs typeface="Times New Roman" panose="02020603050405020304" pitchFamily="18" charset="0"/>
              </a:rPr>
              <a:t>(QUE SE REPITEN) EN CUALQUIER PROYECTO DE DCU:</a:t>
            </a:r>
          </a:p>
          <a:p>
            <a:pPr algn="just" fontAlgn="base"/>
            <a:r>
              <a:rPr lang="es-ES" sz="1800" b="1" dirty="0">
                <a:latin typeface="Times New Roman" panose="02020603050405020304" pitchFamily="18" charset="0"/>
                <a:cs typeface="Times New Roman" panose="02020603050405020304" pitchFamily="18" charset="0"/>
              </a:rPr>
              <a:t>INVESTIGACIÓN Y ANÁLISIS DE LOS USUARIOS</a:t>
            </a:r>
            <a:r>
              <a:rPr lang="es-ES" sz="1800" dirty="0">
                <a:latin typeface="Times New Roman" panose="02020603050405020304" pitchFamily="18" charset="0"/>
                <a:cs typeface="Times New Roman" panose="02020603050405020304" pitchFamily="18" charset="0"/>
              </a:rPr>
              <a:t>: Si no se conocen los usuarios de una aplicación o producto, sus necesidades, limitaciones y deseos, es prácticamente imposible dar una respuesta ADECUADA (es importante estudiar al usuario en su contexto natural, es lo que se denomina el </a:t>
            </a:r>
            <a:r>
              <a:rPr lang="es-ES" sz="1800" b="1" dirty="0">
                <a:latin typeface="Times New Roman" panose="02020603050405020304" pitchFamily="18" charset="0"/>
                <a:cs typeface="Times New Roman" panose="02020603050405020304" pitchFamily="18" charset="0"/>
              </a:rPr>
              <a:t>contexto de uso</a:t>
            </a:r>
            <a:r>
              <a:rPr lang="es-ES" sz="1800" dirty="0">
                <a:latin typeface="Times New Roman" panose="02020603050405020304" pitchFamily="18" charset="0"/>
                <a:cs typeface="Times New Roman" panose="02020603050405020304" pitchFamily="18" charset="0"/>
              </a:rPr>
              <a:t>.</a:t>
            </a:r>
          </a:p>
          <a:p>
            <a:pPr algn="just" fontAlgn="base"/>
            <a:r>
              <a:rPr lang="es-ES" sz="1800" b="1" dirty="0">
                <a:latin typeface="Times New Roman" panose="02020603050405020304" pitchFamily="18" charset="0"/>
                <a:cs typeface="Times New Roman" panose="02020603050405020304" pitchFamily="18" charset="0"/>
              </a:rPr>
              <a:t>DISEÑO</a:t>
            </a:r>
            <a:r>
              <a:rPr lang="es-ES" sz="1800" dirty="0">
                <a:latin typeface="Times New Roman" panose="02020603050405020304" pitchFamily="18" charset="0"/>
                <a:cs typeface="Times New Roman" panose="02020603050405020304" pitchFamily="18" charset="0"/>
              </a:rPr>
              <a:t>: Los requisitos de usuario se traducen habitualmente en perfiles, personas, escenarios O análisis de tareas, y todo ello alimenta el diseño conceptual.</a:t>
            </a:r>
          </a:p>
          <a:p>
            <a:pPr algn="just" fontAlgn="base"/>
            <a:r>
              <a:rPr lang="es-ES" sz="1800" b="1" dirty="0">
                <a:latin typeface="Times New Roman" panose="02020603050405020304" pitchFamily="18" charset="0"/>
                <a:cs typeface="Times New Roman" panose="02020603050405020304" pitchFamily="18" charset="0"/>
              </a:rPr>
              <a:t>EVALUACIÓN</a:t>
            </a:r>
            <a:r>
              <a:rPr lang="es-ES" sz="1800" dirty="0">
                <a:latin typeface="Times New Roman" panose="02020603050405020304" pitchFamily="18" charset="0"/>
                <a:cs typeface="Times New Roman" panose="02020603050405020304" pitchFamily="18" charset="0"/>
              </a:rPr>
              <a:t>: El diseño conceptual del producto u aplicación se plasma en maquetas que van evolucionando con distintos grados de fidelidad, y es en este proceso evolutivo donde se llevan a cabo las evaluaciones de los diseños.</a:t>
            </a:r>
          </a:p>
        </p:txBody>
      </p:sp>
    </p:spTree>
    <p:extLst>
      <p:ext uri="{BB962C8B-B14F-4D97-AF65-F5344CB8AC3E}">
        <p14:creationId xmlns:p14="http://schemas.microsoft.com/office/powerpoint/2010/main" val="29117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2" name="Imagen 1"/>
          <p:cNvPicPr>
            <a:picLocks noChangeAspect="1"/>
          </p:cNvPicPr>
          <p:nvPr/>
        </p:nvPicPr>
        <p:blipFill>
          <a:blip r:embed="rId4"/>
          <a:stretch>
            <a:fillRect/>
          </a:stretch>
        </p:blipFill>
        <p:spPr>
          <a:xfrm>
            <a:off x="0" y="0"/>
            <a:ext cx="11711709" cy="5600216"/>
          </a:xfrm>
          <a:prstGeom prst="rect">
            <a:avLst/>
          </a:prstGeom>
        </p:spPr>
      </p:pic>
    </p:spTree>
    <p:extLst>
      <p:ext uri="{BB962C8B-B14F-4D97-AF65-F5344CB8AC3E}">
        <p14:creationId xmlns:p14="http://schemas.microsoft.com/office/powerpoint/2010/main" val="2149710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518593" y="505640"/>
            <a:ext cx="10592753" cy="2535481"/>
          </a:xfrm>
        </p:spPr>
        <p:txBody>
          <a:bodyPr>
            <a:noAutofit/>
          </a:bodyPr>
          <a:lstStyle/>
          <a:p>
            <a:pPr marL="0" indent="0" algn="just" fontAlgn="base">
              <a:buNone/>
            </a:pPr>
            <a:r>
              <a:rPr lang="es-ES" dirty="0">
                <a:latin typeface="Times New Roman" panose="02020603050405020304" pitchFamily="18" charset="0"/>
                <a:cs typeface="Times New Roman" panose="02020603050405020304" pitchFamily="18" charset="0"/>
              </a:rPr>
              <a:t>ALGUNOS Conceptos y disciplinas relacionadas con el </a:t>
            </a:r>
            <a:r>
              <a:rPr lang="es-ES" dirty="0" err="1">
                <a:latin typeface="Times New Roman" panose="02020603050405020304" pitchFamily="18" charset="0"/>
                <a:cs typeface="Times New Roman" panose="02020603050405020304" pitchFamily="18" charset="0"/>
              </a:rPr>
              <a:t>dcu</a:t>
            </a:r>
            <a:r>
              <a:rPr lang="es-ES" dirty="0">
                <a:latin typeface="Times New Roman" panose="02020603050405020304" pitchFamily="18" charset="0"/>
                <a:cs typeface="Times New Roman" panose="02020603050405020304" pitchFamily="18" charset="0"/>
              </a:rPr>
              <a:t> (i</a:t>
            </a:r>
            <a:r>
              <a:rPr lang="es-ES" b="1" dirty="0">
                <a:latin typeface="Times New Roman" panose="02020603050405020304" pitchFamily="18" charset="0"/>
                <a:cs typeface="Times New Roman" panose="02020603050405020304" pitchFamily="18" charset="0"/>
              </a:rPr>
              <a:t>nterdisciplinaridad</a:t>
            </a:r>
            <a:r>
              <a:rPr lang="es-ES" dirty="0">
                <a:latin typeface="Times New Roman" panose="02020603050405020304" pitchFamily="18" charset="0"/>
                <a:cs typeface="Times New Roman" panose="02020603050405020304" pitchFamily="18" charset="0"/>
              </a:rPr>
              <a:t>):</a:t>
            </a:r>
          </a:p>
          <a:p>
            <a:pPr marL="0" indent="0" algn="just" fontAlgn="base">
              <a:buNone/>
            </a:pPr>
            <a:endParaRPr lang="es-ES" dirty="0">
              <a:latin typeface="Times New Roman" panose="02020603050405020304" pitchFamily="18" charset="0"/>
              <a:cs typeface="Times New Roman" panose="02020603050405020304" pitchFamily="18" charset="0"/>
            </a:endParaRPr>
          </a:p>
          <a:p>
            <a:pPr marL="0" indent="0" algn="just" fontAlgn="base">
              <a:buNone/>
            </a:pPr>
            <a:endParaRPr lang="es-ES" dirty="0">
              <a:latin typeface="Times New Roman" panose="02020603050405020304" pitchFamily="18" charset="0"/>
              <a:cs typeface="Times New Roman" panose="02020603050405020304" pitchFamily="18" charset="0"/>
            </a:endParaRPr>
          </a:p>
        </p:txBody>
      </p:sp>
      <p:pic>
        <p:nvPicPr>
          <p:cNvPr id="5" name="Marcador de contenido 4"/>
          <p:cNvPicPr>
            <a:picLocks noChangeAspect="1"/>
          </p:cNvPicPr>
          <p:nvPr/>
        </p:nvPicPr>
        <p:blipFill>
          <a:blip r:embed="rId4"/>
          <a:stretch>
            <a:fillRect/>
          </a:stretch>
        </p:blipFill>
        <p:spPr>
          <a:xfrm>
            <a:off x="1931078" y="1773380"/>
            <a:ext cx="7767781" cy="3500582"/>
          </a:xfrm>
          <a:prstGeom prst="rect">
            <a:avLst/>
          </a:prstGeom>
        </p:spPr>
      </p:pic>
    </p:spTree>
    <p:extLst>
      <p:ext uri="{BB962C8B-B14F-4D97-AF65-F5344CB8AC3E}">
        <p14:creationId xmlns:p14="http://schemas.microsoft.com/office/powerpoint/2010/main" val="102184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518593" y="505640"/>
            <a:ext cx="10592753" cy="2535481"/>
          </a:xfrm>
        </p:spPr>
        <p:txBody>
          <a:bodyPr>
            <a:noAutofit/>
          </a:bodyPr>
          <a:lstStyle/>
          <a:p>
            <a:pPr marL="0" indent="0" algn="just" fontAlgn="base">
              <a:buNone/>
            </a:pPr>
            <a:r>
              <a:rPr lang="es-ES" dirty="0">
                <a:latin typeface="Times New Roman" panose="02020603050405020304" pitchFamily="18" charset="0"/>
                <a:cs typeface="Times New Roman" panose="02020603050405020304" pitchFamily="18" charset="0"/>
              </a:rPr>
              <a:t>ALGUNOS Conceptos y disciplinas relacionadas con el </a:t>
            </a:r>
            <a:r>
              <a:rPr lang="es-ES" dirty="0" err="1">
                <a:latin typeface="Times New Roman" panose="02020603050405020304" pitchFamily="18" charset="0"/>
                <a:cs typeface="Times New Roman" panose="02020603050405020304" pitchFamily="18" charset="0"/>
              </a:rPr>
              <a:t>dcu</a:t>
            </a:r>
            <a:r>
              <a:rPr lang="es-ES" dirty="0">
                <a:latin typeface="Times New Roman" panose="02020603050405020304" pitchFamily="18" charset="0"/>
                <a:cs typeface="Times New Roman" panose="02020603050405020304" pitchFamily="18" charset="0"/>
              </a:rPr>
              <a:t> (i</a:t>
            </a:r>
            <a:r>
              <a:rPr lang="es-ES" b="1" dirty="0">
                <a:latin typeface="Times New Roman" panose="02020603050405020304" pitchFamily="18" charset="0"/>
                <a:cs typeface="Times New Roman" panose="02020603050405020304" pitchFamily="18" charset="0"/>
              </a:rPr>
              <a:t>nterdisciplinaridad</a:t>
            </a:r>
            <a:r>
              <a:rPr lang="es-ES" dirty="0">
                <a:latin typeface="Times New Roman" panose="02020603050405020304" pitchFamily="18" charset="0"/>
                <a:cs typeface="Times New Roman" panose="02020603050405020304" pitchFamily="18" charset="0"/>
              </a:rPr>
              <a:t>):</a:t>
            </a:r>
          </a:p>
          <a:p>
            <a:pPr marL="0" indent="0" algn="just" fontAlgn="base">
              <a:buNone/>
            </a:pPr>
            <a:endParaRPr lang="es-ES" dirty="0">
              <a:latin typeface="Times New Roman" panose="02020603050405020304" pitchFamily="18" charset="0"/>
              <a:cs typeface="Times New Roman" panose="02020603050405020304" pitchFamily="18" charset="0"/>
            </a:endParaRPr>
          </a:p>
          <a:p>
            <a:pPr marL="0" indent="0" algn="just" fontAlgn="base">
              <a:buNone/>
            </a:pPr>
            <a:endParaRPr lang="es-ES" dirty="0">
              <a:latin typeface="Times New Roman" panose="02020603050405020304" pitchFamily="18" charset="0"/>
              <a:cs typeface="Times New Roman" panose="02020603050405020304" pitchFamily="18" charset="0"/>
            </a:endParaRPr>
          </a:p>
        </p:txBody>
      </p:sp>
      <p:pic>
        <p:nvPicPr>
          <p:cNvPr id="6" name="Imagen 5"/>
          <p:cNvPicPr>
            <a:picLocks noChangeAspect="1"/>
          </p:cNvPicPr>
          <p:nvPr/>
        </p:nvPicPr>
        <p:blipFill>
          <a:blip r:embed="rId4"/>
          <a:stretch>
            <a:fillRect/>
          </a:stretch>
        </p:blipFill>
        <p:spPr>
          <a:xfrm>
            <a:off x="1940315" y="1773380"/>
            <a:ext cx="7749308" cy="3459340"/>
          </a:xfrm>
          <a:prstGeom prst="rect">
            <a:avLst/>
          </a:prstGeom>
        </p:spPr>
      </p:pic>
    </p:spTree>
    <p:extLst>
      <p:ext uri="{BB962C8B-B14F-4D97-AF65-F5344CB8AC3E}">
        <p14:creationId xmlns:p14="http://schemas.microsoft.com/office/powerpoint/2010/main" val="1246189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798256" y="1281274"/>
            <a:ext cx="10394707" cy="3916219"/>
          </a:xfrm>
        </p:spPr>
        <p:txBody>
          <a:bodyPr>
            <a:noAutofit/>
          </a:bodyPr>
          <a:lstStyle/>
          <a:p>
            <a:pPr algn="just"/>
            <a:r>
              <a:rPr lang="es-ES" b="1" dirty="0">
                <a:latin typeface="Times New Roman" panose="02020603050405020304" pitchFamily="18" charset="0"/>
                <a:cs typeface="Times New Roman" panose="02020603050405020304" pitchFamily="18" charset="0"/>
              </a:rPr>
              <a:t>ERGONOMÍA</a:t>
            </a:r>
            <a:r>
              <a:rPr lang="es-ES" dirty="0">
                <a:latin typeface="Times New Roman" panose="02020603050405020304" pitchFamily="18" charset="0"/>
                <a:cs typeface="Times New Roman" panose="02020603050405020304" pitchFamily="18" charset="0"/>
              </a:rPr>
              <a:t>: la disciplina científica responsable de entender las interacciones entre los humanos y los elementos de los sistemas, MUY SIMILAR A LA DISCIPLINA LLAMADA </a:t>
            </a:r>
            <a:r>
              <a:rPr lang="es-ES" b="1" dirty="0">
                <a:latin typeface="Times New Roman" panose="02020603050405020304" pitchFamily="18" charset="0"/>
                <a:cs typeface="Times New Roman" panose="02020603050405020304" pitchFamily="18" charset="0"/>
              </a:rPr>
              <a:t>FACTORES HUMANOS </a:t>
            </a:r>
            <a:r>
              <a:rPr lang="es-ES" dirty="0">
                <a:latin typeface="Times New Roman" panose="02020603050405020304" pitchFamily="18" charset="0"/>
                <a:cs typeface="Times New Roman" panose="02020603050405020304" pitchFamily="18" charset="0"/>
              </a:rPr>
              <a:t>Y A LA </a:t>
            </a:r>
            <a:r>
              <a:rPr lang="es-ES" b="1" dirty="0">
                <a:latin typeface="Times New Roman" panose="02020603050405020304" pitchFamily="18" charset="0"/>
                <a:cs typeface="Times New Roman" panose="02020603050405020304" pitchFamily="18" charset="0"/>
              </a:rPr>
              <a:t>IPO</a:t>
            </a:r>
            <a:r>
              <a:rPr lang="es-ES" dirty="0">
                <a:latin typeface="Times New Roman" panose="02020603050405020304" pitchFamily="18" charset="0"/>
                <a:cs typeface="Times New Roman" panose="02020603050405020304" pitchFamily="18" charset="0"/>
              </a:rPr>
              <a:t> (INTERACCIÓN PERSONA-ORDENADOR).</a:t>
            </a:r>
          </a:p>
          <a:p>
            <a:pPr algn="just"/>
            <a:r>
              <a:rPr lang="es-ES" b="1" dirty="0">
                <a:latin typeface="Times New Roman" panose="02020603050405020304" pitchFamily="18" charset="0"/>
                <a:cs typeface="Times New Roman" panose="02020603050405020304" pitchFamily="18" charset="0"/>
              </a:rPr>
              <a:t>EXPERIENCIA DE USUARIO (UX)</a:t>
            </a:r>
            <a:r>
              <a:rPr lang="es-ES" dirty="0">
                <a:latin typeface="Times New Roman" panose="02020603050405020304" pitchFamily="18" charset="0"/>
                <a:cs typeface="Times New Roman" panose="02020603050405020304" pitchFamily="18" charset="0"/>
              </a:rPr>
              <a:t>: conjunto de sensaciones, percepciones, razones y satisfacción de un usuario que interacciona con un producto o sistema. A DIFERENCIA DE LOS CONCEPTOS ANTERIORES, nace de una perspectiva menos científica, más subjetiva y más centrada en el placer que en el rendimiento.</a:t>
            </a:r>
          </a:p>
          <a:p>
            <a:pPr algn="just"/>
            <a:r>
              <a:rPr lang="es-ES" b="1" dirty="0">
                <a:latin typeface="Times New Roman" panose="02020603050405020304" pitchFamily="18" charset="0"/>
                <a:cs typeface="Times New Roman" panose="02020603050405020304" pitchFamily="18" charset="0"/>
              </a:rPr>
              <a:t>USABILIDAD</a:t>
            </a:r>
            <a:r>
              <a:rPr lang="es-ES" dirty="0">
                <a:latin typeface="Times New Roman" panose="02020603050405020304" pitchFamily="18" charset="0"/>
                <a:cs typeface="Times New Roman" panose="02020603050405020304" pitchFamily="18" charset="0"/>
              </a:rPr>
              <a:t>: característica de facilidad de uso. En GENERAL, un producto u aplicación es fácil de utilizar cuando responde efectivamente a la tarea para la cual se utiliza. </a:t>
            </a:r>
            <a:endParaRPr lang="es-E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02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798256" y="1253564"/>
            <a:ext cx="10394707" cy="3916219"/>
          </a:xfrm>
        </p:spPr>
        <p:txBody>
          <a:bodyPr>
            <a:noAutofit/>
          </a:bodyPr>
          <a:lstStyle/>
          <a:p>
            <a:pPr algn="just"/>
            <a:r>
              <a:rPr lang="es-ES" b="1" dirty="0">
                <a:latin typeface="Times New Roman" panose="02020603050405020304" pitchFamily="18" charset="0"/>
                <a:cs typeface="Times New Roman" panose="02020603050405020304" pitchFamily="18" charset="0"/>
              </a:rPr>
              <a:t>Accesibilidad</a:t>
            </a:r>
            <a:r>
              <a:rPr lang="es-ES" dirty="0">
                <a:latin typeface="Times New Roman" panose="02020603050405020304" pitchFamily="18" charset="0"/>
                <a:cs typeface="Times New Roman" panose="02020603050405020304" pitchFamily="18" charset="0"/>
              </a:rPr>
              <a:t>: concepto relativo al diseño de productos de modo que todas las personas, independientemente de sus características y los contextos de uso, puedan utilizarlos. </a:t>
            </a:r>
          </a:p>
          <a:p>
            <a:pPr algn="just"/>
            <a:r>
              <a:rPr lang="es-ES" b="1" dirty="0">
                <a:latin typeface="Times New Roman" panose="02020603050405020304" pitchFamily="18" charset="0"/>
                <a:cs typeface="Times New Roman" panose="02020603050405020304" pitchFamily="18" charset="0"/>
              </a:rPr>
              <a:t>Arquitectura de la información (IA)</a:t>
            </a:r>
            <a:r>
              <a:rPr lang="es-ES" dirty="0">
                <a:latin typeface="Times New Roman" panose="02020603050405020304" pitchFamily="18" charset="0"/>
                <a:cs typeface="Times New Roman" panose="02020603050405020304" pitchFamily="18" charset="0"/>
              </a:rPr>
              <a:t>: disciplina que estudia la organización de la información y cómo estructurarla del modo más efectivo para que las personas LA encuentren y LA usen.</a:t>
            </a:r>
          </a:p>
          <a:p>
            <a:pPr algn="just"/>
            <a:r>
              <a:rPr lang="es-ES" b="1" dirty="0">
                <a:latin typeface="Times New Roman" panose="02020603050405020304" pitchFamily="18" charset="0"/>
                <a:cs typeface="Times New Roman" panose="02020603050405020304" pitchFamily="18" charset="0"/>
              </a:rPr>
              <a:t>Diseño de la interacción (</a:t>
            </a:r>
            <a:r>
              <a:rPr lang="es-ES" b="1" dirty="0" err="1">
                <a:latin typeface="Times New Roman" panose="02020603050405020304" pitchFamily="18" charset="0"/>
                <a:cs typeface="Times New Roman" panose="02020603050405020304" pitchFamily="18" charset="0"/>
              </a:rPr>
              <a:t>I</a:t>
            </a:r>
            <a:r>
              <a:rPr lang="es-ES" b="1" cap="none" dirty="0" err="1">
                <a:latin typeface="Times New Roman" panose="02020603050405020304" pitchFamily="18" charset="0"/>
                <a:cs typeface="Times New Roman" panose="02020603050405020304" pitchFamily="18" charset="0"/>
              </a:rPr>
              <a:t>x</a:t>
            </a:r>
            <a:r>
              <a:rPr lang="es-ES" b="1" dirty="0" err="1">
                <a:latin typeface="Times New Roman" panose="02020603050405020304" pitchFamily="18" charset="0"/>
                <a:cs typeface="Times New Roman" panose="02020603050405020304" pitchFamily="18" charset="0"/>
              </a:rPr>
              <a:t>D</a:t>
            </a:r>
            <a:r>
              <a:rPr lang="es-ES" b="1"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campo de estudio de los elementos con los que un usuario puede interactuar cuando usa un ordenador o producto interactivo. </a:t>
            </a:r>
          </a:p>
          <a:p>
            <a:pPr algn="just"/>
            <a:r>
              <a:rPr lang="es-ES" b="1" dirty="0">
                <a:latin typeface="Times New Roman" panose="02020603050405020304" pitchFamily="18" charset="0"/>
                <a:cs typeface="Times New Roman" panose="02020603050405020304" pitchFamily="18" charset="0"/>
              </a:rPr>
              <a:t>Diseño gráfico</a:t>
            </a:r>
            <a:r>
              <a:rPr lang="es-ES" dirty="0">
                <a:latin typeface="Times New Roman" panose="02020603050405020304" pitchFamily="18" charset="0"/>
                <a:cs typeface="Times New Roman" panose="02020603050405020304" pitchFamily="18" charset="0"/>
              </a:rPr>
              <a:t>: término que se refiere a una variedad de disciplinas artísticas y profesionales centradas en la comunicación visual y la presentación.</a:t>
            </a:r>
          </a:p>
        </p:txBody>
      </p:sp>
    </p:spTree>
    <p:extLst>
      <p:ext uri="{BB962C8B-B14F-4D97-AF65-F5344CB8AC3E}">
        <p14:creationId xmlns:p14="http://schemas.microsoft.com/office/powerpoint/2010/main" val="2038472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798256" y="1253564"/>
            <a:ext cx="10394707" cy="3916219"/>
          </a:xfrm>
        </p:spPr>
        <p:txBody>
          <a:bodyPr>
            <a:noAutofit/>
          </a:bodyPr>
          <a:lstStyle/>
          <a:p>
            <a:pPr algn="just"/>
            <a:r>
              <a:rPr lang="es-ES" sz="2200" b="1" i="1" dirty="0" err="1">
                <a:latin typeface="Times New Roman" panose="02020603050405020304" pitchFamily="18" charset="0"/>
                <a:cs typeface="Times New Roman" panose="02020603050405020304" pitchFamily="18" charset="0"/>
              </a:rPr>
              <a:t>Design</a:t>
            </a:r>
            <a:r>
              <a:rPr lang="es-ES" sz="2200" b="1" i="1" dirty="0">
                <a:latin typeface="Times New Roman" panose="02020603050405020304" pitchFamily="18" charset="0"/>
                <a:cs typeface="Times New Roman" panose="02020603050405020304" pitchFamily="18" charset="0"/>
              </a:rPr>
              <a:t> </a:t>
            </a:r>
            <a:r>
              <a:rPr lang="es-ES" sz="2200" b="1" i="1" dirty="0" err="1">
                <a:latin typeface="Times New Roman" panose="02020603050405020304" pitchFamily="18" charset="0"/>
                <a:cs typeface="Times New Roman" panose="02020603050405020304" pitchFamily="18" charset="0"/>
              </a:rPr>
              <a:t>thinking</a:t>
            </a:r>
            <a:r>
              <a:rPr lang="es-ES" sz="2200" dirty="0">
                <a:latin typeface="Times New Roman" panose="02020603050405020304" pitchFamily="18" charset="0"/>
                <a:cs typeface="Times New Roman" panose="02020603050405020304" pitchFamily="18" charset="0"/>
              </a:rPr>
              <a:t>: proceso de resolución práctico y creativo de problemas o aspectos, que tiene por objetivo mejorar el resultado obtenido.</a:t>
            </a:r>
          </a:p>
          <a:p>
            <a:pPr algn="just"/>
            <a:r>
              <a:rPr lang="es-ES" sz="2200" b="1" dirty="0">
                <a:latin typeface="Times New Roman" panose="02020603050405020304" pitchFamily="18" charset="0"/>
                <a:cs typeface="Times New Roman" panose="02020603050405020304" pitchFamily="18" charset="0"/>
              </a:rPr>
              <a:t>Diseño de servicios</a:t>
            </a:r>
            <a:r>
              <a:rPr lang="es-ES" sz="2200" dirty="0">
                <a:latin typeface="Times New Roman" panose="02020603050405020304" pitchFamily="18" charset="0"/>
                <a:cs typeface="Times New Roman" panose="02020603050405020304" pitchFamily="18" charset="0"/>
              </a:rPr>
              <a:t>: campo emergente con el objeto de ofrecer una mejor experiencia a los usuarios, centrándose en la planificación y organización de las personas y los componentes de los servicios como la infraestructura, la comunicación o los materiales.</a:t>
            </a:r>
          </a:p>
          <a:p>
            <a:pPr algn="just"/>
            <a:r>
              <a:rPr lang="es-ES" sz="2200" b="1" dirty="0">
                <a:latin typeface="Times New Roman" panose="02020603050405020304" pitchFamily="18" charset="0"/>
                <a:cs typeface="Times New Roman" panose="02020603050405020304" pitchFamily="18" charset="0"/>
              </a:rPr>
              <a:t>Ingeniería </a:t>
            </a:r>
            <a:r>
              <a:rPr lang="es-ES" sz="2200" b="1" dirty="0" err="1">
                <a:latin typeface="Times New Roman" panose="02020603050405020304" pitchFamily="18" charset="0"/>
                <a:cs typeface="Times New Roman" panose="02020603050405020304" pitchFamily="18" charset="0"/>
              </a:rPr>
              <a:t>Kansei</a:t>
            </a:r>
            <a:r>
              <a:rPr lang="es-ES" sz="2200" b="1" dirty="0">
                <a:latin typeface="Times New Roman" panose="02020603050405020304" pitchFamily="18" charset="0"/>
                <a:cs typeface="Times New Roman" panose="02020603050405020304" pitchFamily="18" charset="0"/>
              </a:rPr>
              <a:t> </a:t>
            </a:r>
            <a:r>
              <a:rPr lang="es-ES" sz="2200" dirty="0">
                <a:latin typeface="Times New Roman" panose="02020603050405020304" pitchFamily="18" charset="0"/>
                <a:cs typeface="Times New Roman" panose="02020603050405020304" pitchFamily="18" charset="0"/>
              </a:rPr>
              <a:t>(</a:t>
            </a:r>
            <a:r>
              <a:rPr lang="es-ES" sz="2200" dirty="0" err="1">
                <a:latin typeface="Times New Roman" panose="02020603050405020304" pitchFamily="18" charset="0"/>
                <a:cs typeface="Times New Roman" panose="02020603050405020304" pitchFamily="18" charset="0"/>
              </a:rPr>
              <a:t>mitsou</a:t>
            </a:r>
            <a:r>
              <a:rPr lang="es-ES" sz="2200" dirty="0">
                <a:latin typeface="Times New Roman" panose="02020603050405020304" pitchFamily="18" charset="0"/>
                <a:cs typeface="Times New Roman" panose="02020603050405020304" pitchFamily="18" charset="0"/>
              </a:rPr>
              <a:t> </a:t>
            </a:r>
            <a:r>
              <a:rPr lang="es-ES" sz="2200" dirty="0" err="1">
                <a:latin typeface="Times New Roman" panose="02020603050405020304" pitchFamily="18" charset="0"/>
                <a:cs typeface="Times New Roman" panose="02020603050405020304" pitchFamily="18" charset="0"/>
              </a:rPr>
              <a:t>nagamachi</a:t>
            </a:r>
            <a:r>
              <a:rPr lang="es-ES" sz="2200" dirty="0">
                <a:latin typeface="Times New Roman" panose="02020603050405020304" pitchFamily="18" charset="0"/>
                <a:cs typeface="Times New Roman" panose="02020603050405020304" pitchFamily="18" charset="0"/>
              </a:rPr>
              <a:t>): método que tiene por objetivo medir los sentimientos e incorporar las emociones que evocan a través de nuestros sentidos. </a:t>
            </a:r>
          </a:p>
        </p:txBody>
      </p:sp>
    </p:spTree>
    <p:extLst>
      <p:ext uri="{BB962C8B-B14F-4D97-AF65-F5344CB8AC3E}">
        <p14:creationId xmlns:p14="http://schemas.microsoft.com/office/powerpoint/2010/main" val="1360944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798256" y="1253564"/>
            <a:ext cx="10394707" cy="3916219"/>
          </a:xfrm>
        </p:spPr>
        <p:txBody>
          <a:bodyPr>
            <a:noAutofit/>
          </a:bodyPr>
          <a:lstStyle/>
          <a:p>
            <a:pPr marL="0" indent="0" algn="ctr">
              <a:buNone/>
            </a:pPr>
            <a:r>
              <a:rPr lang="es-ES" sz="4800" b="1" dirty="0">
                <a:latin typeface="Times New Roman" panose="02020603050405020304" pitchFamily="18" charset="0"/>
                <a:cs typeface="Times New Roman" panose="02020603050405020304" pitchFamily="18" charset="0"/>
              </a:rPr>
              <a:t>¿QUÉ PREGUNTAS DEBEMOS HACERNOS CUANDO QUEREMOS REALIZAR UN DCU?</a:t>
            </a:r>
          </a:p>
        </p:txBody>
      </p:sp>
    </p:spTree>
    <p:extLst>
      <p:ext uri="{BB962C8B-B14F-4D97-AF65-F5344CB8AC3E}">
        <p14:creationId xmlns:p14="http://schemas.microsoft.com/office/powerpoint/2010/main" val="1597951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798256" y="1025236"/>
            <a:ext cx="10394707" cy="4322619"/>
          </a:xfrm>
        </p:spPr>
        <p:txBody>
          <a:bodyPr>
            <a:noAutofit/>
          </a:bodyPr>
          <a:lstStyle/>
          <a:p>
            <a:pPr algn="just"/>
            <a:r>
              <a:rPr lang="es-ES" dirty="0">
                <a:latin typeface="Times New Roman" panose="02020603050405020304" pitchFamily="18" charset="0"/>
                <a:cs typeface="Times New Roman" panose="02020603050405020304" pitchFamily="18" charset="0"/>
              </a:rPr>
              <a:t>¿Quiénes son los usuarios del producto / servicio / establecimiento? </a:t>
            </a:r>
          </a:p>
          <a:p>
            <a:pPr algn="just"/>
            <a:r>
              <a:rPr lang="es-ES" dirty="0">
                <a:latin typeface="Times New Roman" panose="02020603050405020304" pitchFamily="18" charset="0"/>
                <a:cs typeface="Times New Roman" panose="02020603050405020304" pitchFamily="18" charset="0"/>
              </a:rPr>
              <a:t>¿Cuáles son las tareas y objetivos de los usuarios?</a:t>
            </a:r>
          </a:p>
          <a:p>
            <a:pPr algn="just"/>
            <a:r>
              <a:rPr lang="es-ES" dirty="0">
                <a:latin typeface="Times New Roman" panose="02020603050405020304" pitchFamily="18" charset="0"/>
                <a:cs typeface="Times New Roman" panose="02020603050405020304" pitchFamily="18" charset="0"/>
              </a:rPr>
              <a:t>¿Cuál es el nivel de conocimiento y la experiencia previa de los usuarios con la tecnología? ¿y con lo que ofrecemos?</a:t>
            </a:r>
          </a:p>
          <a:p>
            <a:pPr algn="just"/>
            <a:r>
              <a:rPr lang="es-ES" dirty="0">
                <a:latin typeface="Times New Roman" panose="02020603050405020304" pitchFamily="18" charset="0"/>
                <a:cs typeface="Times New Roman" panose="02020603050405020304" pitchFamily="18" charset="0"/>
              </a:rPr>
              <a:t>¿Qué funcionalidades esperan los usuarios del producto?</a:t>
            </a:r>
          </a:p>
          <a:p>
            <a:pPr algn="just"/>
            <a:r>
              <a:rPr lang="es-ES" dirty="0">
                <a:latin typeface="Times New Roman" panose="02020603050405020304" pitchFamily="18" charset="0"/>
                <a:cs typeface="Times New Roman" panose="02020603050405020304" pitchFamily="18" charset="0"/>
              </a:rPr>
              <a:t>¿Qué información del producto pueden necesitar los usuarios? ¿De qué manera la necesitarán? ¿CÓMO PUEDO HACÉRSELO FÁCIL? </a:t>
            </a:r>
          </a:p>
          <a:p>
            <a:pPr algn="just"/>
            <a:r>
              <a:rPr lang="es-ES" dirty="0">
                <a:latin typeface="Times New Roman" panose="02020603050405020304" pitchFamily="18" charset="0"/>
                <a:cs typeface="Times New Roman" panose="02020603050405020304" pitchFamily="18" charset="0"/>
              </a:rPr>
              <a:t>¿Cómo piensan los usuarios que funciona el producto?</a:t>
            </a:r>
          </a:p>
          <a:p>
            <a:pPr algn="just"/>
            <a:r>
              <a:rPr lang="es-ES" dirty="0">
                <a:latin typeface="Times New Roman" panose="02020603050405020304" pitchFamily="18" charset="0"/>
                <a:cs typeface="Times New Roman" panose="02020603050405020304" pitchFamily="18" charset="0"/>
              </a:rPr>
              <a:t>¿CUÁL ES EL VALOR DIFERENCIAL DE MI PRODUCTO?</a:t>
            </a:r>
            <a:endParaRPr lang="es-E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4271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8048"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3" name="Marcador de contenido 2"/>
          <p:cNvPicPr>
            <a:picLocks noGrp="1" noChangeAspect="1"/>
          </p:cNvPicPr>
          <p:nvPr>
            <p:ph sz="quarter" idx="13"/>
          </p:nvPr>
        </p:nvPicPr>
        <p:blipFill>
          <a:blip r:embed="rId4"/>
          <a:stretch>
            <a:fillRect/>
          </a:stretch>
        </p:blipFill>
        <p:spPr>
          <a:xfrm>
            <a:off x="2558473" y="951345"/>
            <a:ext cx="6225309" cy="4648871"/>
          </a:xfrm>
          <a:prstGeom prst="rect">
            <a:avLst/>
          </a:prstGeom>
        </p:spPr>
      </p:pic>
    </p:spTree>
    <p:extLst>
      <p:ext uri="{BB962C8B-B14F-4D97-AF65-F5344CB8AC3E}">
        <p14:creationId xmlns:p14="http://schemas.microsoft.com/office/powerpoint/2010/main" val="71863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5" name="Marcador de contenido 4"/>
          <p:cNvPicPr>
            <a:picLocks noGrp="1" noChangeAspect="1"/>
          </p:cNvPicPr>
          <p:nvPr>
            <p:ph sz="quarter" idx="13"/>
          </p:nvPr>
        </p:nvPicPr>
        <p:blipFill>
          <a:blip r:embed="rId4"/>
          <a:stretch>
            <a:fillRect/>
          </a:stretch>
        </p:blipFill>
        <p:spPr>
          <a:xfrm>
            <a:off x="1917755" y="1579418"/>
            <a:ext cx="8155709" cy="3131849"/>
          </a:xfrm>
          <a:prstGeom prst="rect">
            <a:avLst/>
          </a:prstGeom>
        </p:spPr>
      </p:pic>
    </p:spTree>
    <p:extLst>
      <p:ext uri="{BB962C8B-B14F-4D97-AF65-F5344CB8AC3E}">
        <p14:creationId xmlns:p14="http://schemas.microsoft.com/office/powerpoint/2010/main" val="28539148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9" name="Marcador de contenido 8"/>
          <p:cNvPicPr>
            <a:picLocks noGrp="1" noChangeAspect="1"/>
          </p:cNvPicPr>
          <p:nvPr>
            <p:ph sz="quarter" idx="13"/>
          </p:nvPr>
        </p:nvPicPr>
        <p:blipFill>
          <a:blip r:embed="rId4"/>
          <a:stretch>
            <a:fillRect/>
          </a:stretch>
        </p:blipFill>
        <p:spPr>
          <a:xfrm>
            <a:off x="1320800" y="1151966"/>
            <a:ext cx="8682182" cy="4223310"/>
          </a:xfrm>
          <a:prstGeom prst="rect">
            <a:avLst/>
          </a:prstGeom>
        </p:spPr>
      </p:pic>
    </p:spTree>
    <p:extLst>
      <p:ext uri="{BB962C8B-B14F-4D97-AF65-F5344CB8AC3E}">
        <p14:creationId xmlns:p14="http://schemas.microsoft.com/office/powerpoint/2010/main" val="2596981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513106" y="1062182"/>
            <a:ext cx="10965008" cy="4322619"/>
          </a:xfrm>
        </p:spPr>
        <p:txBody>
          <a:bodyPr>
            <a:noAutofit/>
          </a:bodyPr>
          <a:lstStyle/>
          <a:p>
            <a:pPr marL="0" indent="0" algn="just">
              <a:buNone/>
            </a:pPr>
            <a:r>
              <a:rPr lang="es-ES" sz="2200" dirty="0">
                <a:latin typeface="Times New Roman" panose="02020603050405020304" pitchFamily="18" charset="0"/>
                <a:cs typeface="Times New Roman" panose="02020603050405020304" pitchFamily="18" charset="0"/>
              </a:rPr>
              <a:t>El </a:t>
            </a:r>
            <a:r>
              <a:rPr lang="es-ES" sz="2200" b="1" dirty="0">
                <a:latin typeface="Times New Roman" panose="02020603050405020304" pitchFamily="18" charset="0"/>
                <a:cs typeface="Times New Roman" panose="02020603050405020304" pitchFamily="18" charset="0"/>
              </a:rPr>
              <a:t>GRUPO FOCAL O </a:t>
            </a:r>
            <a:r>
              <a:rPr lang="es-ES" sz="2200" b="1" i="1" dirty="0" err="1">
                <a:latin typeface="Times New Roman" panose="02020603050405020304" pitchFamily="18" charset="0"/>
                <a:cs typeface="Times New Roman" panose="02020603050405020304" pitchFamily="18" charset="0"/>
              </a:rPr>
              <a:t>focus</a:t>
            </a:r>
            <a:r>
              <a:rPr lang="es-ES" sz="2200" b="1" i="1" dirty="0">
                <a:latin typeface="Times New Roman" panose="02020603050405020304" pitchFamily="18" charset="0"/>
                <a:cs typeface="Times New Roman" panose="02020603050405020304" pitchFamily="18" charset="0"/>
              </a:rPr>
              <a:t> </a:t>
            </a:r>
            <a:r>
              <a:rPr lang="es-ES" sz="2200" b="1" i="1" dirty="0" err="1">
                <a:latin typeface="Times New Roman" panose="02020603050405020304" pitchFamily="18" charset="0"/>
                <a:cs typeface="Times New Roman" panose="02020603050405020304" pitchFamily="18" charset="0"/>
              </a:rPr>
              <a:t>group</a:t>
            </a:r>
            <a:r>
              <a:rPr lang="es-ES" sz="2200" dirty="0">
                <a:latin typeface="Times New Roman" panose="02020603050405020304" pitchFamily="18" charset="0"/>
                <a:cs typeface="Times New Roman" panose="02020603050405020304" pitchFamily="18" charset="0"/>
              </a:rPr>
              <a:t> es una técnica cualitativa de investigación de mercado que consiste en pedir a un grupo de consumidores que opinen libremente sobre un determinado asunto.</a:t>
            </a:r>
          </a:p>
          <a:p>
            <a:pPr marL="0" indent="0" algn="just">
              <a:buNone/>
            </a:pPr>
            <a:r>
              <a:rPr lang="es-ES" sz="2200" dirty="0">
                <a:latin typeface="Times New Roman" panose="02020603050405020304" pitchFamily="18" charset="0"/>
                <a:cs typeface="Times New Roman" panose="02020603050405020304" pitchFamily="18" charset="0"/>
              </a:rPr>
              <a:t>Las </a:t>
            </a:r>
            <a:r>
              <a:rPr lang="es-ES" sz="2200" b="1" dirty="0">
                <a:latin typeface="Times New Roman" panose="02020603050405020304" pitchFamily="18" charset="0"/>
                <a:cs typeface="Times New Roman" panose="02020603050405020304" pitchFamily="18" charset="0"/>
              </a:rPr>
              <a:t>técnicas de registro informático O </a:t>
            </a:r>
            <a:r>
              <a:rPr lang="es-ES" sz="2200" b="1" i="1" dirty="0">
                <a:latin typeface="Times New Roman" panose="02020603050405020304" pitchFamily="18" charset="0"/>
                <a:cs typeface="Times New Roman" panose="02020603050405020304" pitchFamily="18" charset="0"/>
              </a:rPr>
              <a:t>LOGGING</a:t>
            </a:r>
            <a:r>
              <a:rPr lang="es-ES" sz="2200" dirty="0">
                <a:latin typeface="Times New Roman" panose="02020603050405020304" pitchFamily="18" charset="0"/>
                <a:cs typeface="Times New Roman" panose="02020603050405020304" pitchFamily="18" charset="0"/>
              </a:rPr>
              <a:t> se basan en la monitorización de la actividad de los usuarios y consisten en recoger y analizar los datos del registro de su actividad en un sistema o sitio web.</a:t>
            </a:r>
          </a:p>
          <a:p>
            <a:pPr marL="0" indent="0" algn="just">
              <a:buNone/>
            </a:pPr>
            <a:r>
              <a:rPr lang="es-ES" sz="2200" dirty="0">
                <a:latin typeface="Times New Roman" panose="02020603050405020304" pitchFamily="18" charset="0"/>
                <a:cs typeface="Times New Roman" panose="02020603050405020304" pitchFamily="18" charset="0"/>
              </a:rPr>
              <a:t>El </a:t>
            </a:r>
            <a:r>
              <a:rPr lang="es-ES" sz="2200" b="1" dirty="0">
                <a:latin typeface="Times New Roman" panose="02020603050405020304" pitchFamily="18" charset="0"/>
                <a:cs typeface="Times New Roman" panose="02020603050405020304" pitchFamily="18" charset="0"/>
              </a:rPr>
              <a:t>análisis competitivo o análisis comparativo</a:t>
            </a:r>
            <a:r>
              <a:rPr lang="es-ES" sz="2200" dirty="0">
                <a:latin typeface="Times New Roman" panose="02020603050405020304" pitchFamily="18" charset="0"/>
                <a:cs typeface="Times New Roman" panose="02020603050405020304" pitchFamily="18" charset="0"/>
              </a:rPr>
              <a:t> –también conocido como </a:t>
            </a:r>
            <a:r>
              <a:rPr lang="es-ES" sz="2200" b="1" i="1" dirty="0">
                <a:latin typeface="Times New Roman" panose="02020603050405020304" pitchFamily="18" charset="0"/>
                <a:cs typeface="Times New Roman" panose="02020603050405020304" pitchFamily="18" charset="0"/>
              </a:rPr>
              <a:t>benchmarking</a:t>
            </a:r>
            <a:r>
              <a:rPr lang="es-ES" sz="2200" dirty="0">
                <a:latin typeface="Times New Roman" panose="02020603050405020304" pitchFamily="18" charset="0"/>
                <a:cs typeface="Times New Roman" panose="02020603050405020304" pitchFamily="18" charset="0"/>
              </a:rPr>
              <a:t>– consiste en analizar productos que son similares o que compiten con el sistema interactivo que se está diseñando.</a:t>
            </a:r>
          </a:p>
        </p:txBody>
      </p:sp>
    </p:spTree>
    <p:extLst>
      <p:ext uri="{BB962C8B-B14F-4D97-AF65-F5344CB8AC3E}">
        <p14:creationId xmlns:p14="http://schemas.microsoft.com/office/powerpoint/2010/main" val="2150504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645101" y="997527"/>
            <a:ext cx="10701017" cy="4322619"/>
          </a:xfrm>
        </p:spPr>
        <p:txBody>
          <a:bodyPr>
            <a:noAutofit/>
          </a:bodyPr>
          <a:lstStyle/>
          <a:p>
            <a:pPr marL="0" indent="0" algn="ctr">
              <a:buNone/>
            </a:pPr>
            <a:r>
              <a:rPr lang="es-ES" sz="2200" b="1" dirty="0">
                <a:latin typeface="Times New Roman" panose="02020603050405020304" pitchFamily="18" charset="0"/>
                <a:cs typeface="Times New Roman" panose="02020603050405020304" pitchFamily="18" charset="0"/>
              </a:rPr>
              <a:t>RESUMEN Y EJERCICIO PARA LA PRÓXIMA CLASE (</a:t>
            </a:r>
            <a:r>
              <a:rPr lang="es-ES" sz="2200" b="1" i="1" dirty="0">
                <a:latin typeface="Times New Roman" panose="02020603050405020304" pitchFamily="18" charset="0"/>
                <a:cs typeface="Times New Roman" panose="02020603050405020304" pitchFamily="18" charset="0"/>
              </a:rPr>
              <a:t>drive</a:t>
            </a:r>
            <a:r>
              <a:rPr lang="es-ES" sz="2200" b="1" dirty="0">
                <a:latin typeface="Times New Roman" panose="02020603050405020304" pitchFamily="18" charset="0"/>
                <a:cs typeface="Times New Roman" panose="02020603050405020304" pitchFamily="18" charset="0"/>
              </a:rPr>
              <a:t>)</a:t>
            </a:r>
          </a:p>
          <a:p>
            <a:pPr marL="0" indent="0" algn="ctr">
              <a:buNone/>
            </a:pPr>
            <a:r>
              <a:rPr lang="es-ES" sz="2200" b="1" u="sng" dirty="0">
                <a:latin typeface="Times New Roman" panose="02020603050405020304" pitchFamily="18" charset="0"/>
                <a:cs typeface="Times New Roman" panose="02020603050405020304" pitchFamily="18" charset="0"/>
              </a:rPr>
              <a:t>ANÁLISIS</a:t>
            </a:r>
          </a:p>
          <a:p>
            <a:pPr marL="0" indent="0" algn="ctr">
              <a:buNone/>
            </a:pPr>
            <a:r>
              <a:rPr lang="es-ES" sz="2200" dirty="0">
                <a:latin typeface="Times New Roman" panose="02020603050405020304" pitchFamily="18" charset="0"/>
                <a:cs typeface="Times New Roman" panose="02020603050405020304" pitchFamily="18" charset="0"/>
              </a:rPr>
              <a:t>1. ESCRIBE un resumen de cuál va a ser TU tema PARA CREAR TU IDENTIDAD CORPORATIVA y explica el porqué DE TU ELECCIÓN </a:t>
            </a:r>
          </a:p>
          <a:p>
            <a:pPr marL="0" indent="0" algn="ctr">
              <a:buNone/>
            </a:pPr>
            <a:r>
              <a:rPr lang="es-ES" sz="2200" dirty="0">
                <a:latin typeface="Times New Roman" panose="02020603050405020304" pitchFamily="18" charset="0"/>
                <a:cs typeface="Times New Roman" panose="02020603050405020304" pitchFamily="18" charset="0"/>
              </a:rPr>
              <a:t>¿POR QUÉ TE GUSTA ESTE TEMA?, ¿CREES QUE PUEDE DAR JUEGO?, ¿LE PUEDE INTERESAR A LA GENTE? ¿A MUCHA O A POCA? ¿CUÁL ES LA DIFERENCIA ENTRE SI LE INTERESA A UN GRAN PÚBLICO O A UNO MÁS REDUCIDO? ¿ES POLÉMICO? ¿ES ACTUAL? ¿SI TE GUSTA A TI, PERO CREES QUE AL PÚBLICO EN GENERAL PUEDE NO INTERESARLE, ELEGIRÍAS OTRO TEMA?</a:t>
            </a:r>
          </a:p>
          <a:p>
            <a:pPr marL="0" indent="0" algn="ctr">
              <a:buNone/>
            </a:pPr>
            <a:endParaRPr lang="es-E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4215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645101" y="997527"/>
            <a:ext cx="10701017" cy="4322619"/>
          </a:xfrm>
        </p:spPr>
        <p:txBody>
          <a:bodyPr>
            <a:noAutofit/>
          </a:bodyPr>
          <a:lstStyle/>
          <a:p>
            <a:pPr marL="0" indent="0" algn="ctr">
              <a:buNone/>
            </a:pPr>
            <a:r>
              <a:rPr lang="es-ES" sz="2200" b="1" dirty="0">
                <a:latin typeface="Times New Roman" panose="02020603050405020304" pitchFamily="18" charset="0"/>
                <a:cs typeface="Times New Roman" panose="02020603050405020304" pitchFamily="18" charset="0"/>
              </a:rPr>
              <a:t>RESUMEN Y EJERCICIO PARA LA PRÓXIMA CLASE (</a:t>
            </a:r>
            <a:r>
              <a:rPr lang="es-ES" sz="2200" b="1" i="1" dirty="0">
                <a:latin typeface="Times New Roman" panose="02020603050405020304" pitchFamily="18" charset="0"/>
                <a:cs typeface="Times New Roman" panose="02020603050405020304" pitchFamily="18" charset="0"/>
              </a:rPr>
              <a:t>drive</a:t>
            </a:r>
            <a:r>
              <a:rPr lang="es-ES" sz="2200" b="1" dirty="0">
                <a:latin typeface="Times New Roman" panose="02020603050405020304" pitchFamily="18" charset="0"/>
                <a:cs typeface="Times New Roman" panose="02020603050405020304" pitchFamily="18" charset="0"/>
              </a:rPr>
              <a:t>)</a:t>
            </a:r>
          </a:p>
          <a:p>
            <a:pPr marL="0" indent="0" algn="ctr">
              <a:buNone/>
            </a:pPr>
            <a:r>
              <a:rPr lang="es-ES" sz="2200" b="1" u="sng" dirty="0">
                <a:latin typeface="Times New Roman" panose="02020603050405020304" pitchFamily="18" charset="0"/>
                <a:cs typeface="Times New Roman" panose="02020603050405020304" pitchFamily="18" charset="0"/>
              </a:rPr>
              <a:t>ANÁLISIS</a:t>
            </a:r>
          </a:p>
          <a:p>
            <a:pPr marL="0" indent="0" algn="ctr">
              <a:buNone/>
            </a:pPr>
            <a:r>
              <a:rPr lang="es-ES" sz="2200" dirty="0">
                <a:latin typeface="Times New Roman" panose="02020603050405020304" pitchFamily="18" charset="0"/>
                <a:cs typeface="Times New Roman" panose="02020603050405020304" pitchFamily="18" charset="0"/>
              </a:rPr>
              <a:t>2. EXPLICA LA MISIÓN, LA VISIÓN Y LOS VALORES DE LA IDENTIDAD CORPORATIVA. PARA ELLO, DOCUMÉNTATE SOBRE QUÉ SON ESTOS CONCEPTOS.</a:t>
            </a:r>
          </a:p>
          <a:p>
            <a:pPr marL="0" indent="0" algn="ctr">
              <a:buNone/>
            </a:pPr>
            <a:r>
              <a:rPr lang="es-ES" sz="2200" dirty="0">
                <a:latin typeface="Times New Roman" panose="02020603050405020304" pitchFamily="18" charset="0"/>
                <a:cs typeface="Times New Roman" panose="02020603050405020304" pitchFamily="18" charset="0"/>
              </a:rPr>
              <a:t>¿CUÁL ES SU OBJETIVO A CORTO, MEDIO O LARGO PLAZO?, ¿Y EL TUYO PERSONAL COMO CREADOR/EMPRESARIO DE UNA </a:t>
            </a:r>
            <a:r>
              <a:rPr lang="es-ES" sz="2200" i="1" dirty="0">
                <a:latin typeface="Times New Roman" panose="02020603050405020304" pitchFamily="18" charset="0"/>
                <a:cs typeface="Times New Roman" panose="02020603050405020304" pitchFamily="18" charset="0"/>
              </a:rPr>
              <a:t>STARTUP</a:t>
            </a:r>
            <a:r>
              <a:rPr lang="es-ES" sz="2200" dirty="0">
                <a:latin typeface="Times New Roman" panose="02020603050405020304" pitchFamily="18" charset="0"/>
                <a:cs typeface="Times New Roman" panose="02020603050405020304" pitchFamily="18" charset="0"/>
              </a:rPr>
              <a:t>?, ¿Qué QUIERES QUE IDENTIFIQUE A TU EMPRESA: LA HONESTIDAD, LA SOSTENIBILIDAD, EL LUJO, LA ESPECIALIZACIÓN, EL MIEDO, LO PROHIBIDO, LO INFORMATIVO, LO VISUAL, LO EXPERIMENTAL, LA EXPERIENCIA…? </a:t>
            </a:r>
          </a:p>
        </p:txBody>
      </p:sp>
    </p:spTree>
    <p:extLst>
      <p:ext uri="{BB962C8B-B14F-4D97-AF65-F5344CB8AC3E}">
        <p14:creationId xmlns:p14="http://schemas.microsoft.com/office/powerpoint/2010/main" val="145910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645101" y="997527"/>
            <a:ext cx="10701017" cy="4322619"/>
          </a:xfrm>
        </p:spPr>
        <p:txBody>
          <a:bodyPr>
            <a:noAutofit/>
          </a:bodyPr>
          <a:lstStyle/>
          <a:p>
            <a:pPr marL="0" indent="0" algn="ctr">
              <a:buNone/>
            </a:pPr>
            <a:r>
              <a:rPr lang="es-ES" sz="2200" b="1" dirty="0">
                <a:latin typeface="Times New Roman" panose="02020603050405020304" pitchFamily="18" charset="0"/>
                <a:cs typeface="Times New Roman" panose="02020603050405020304" pitchFamily="18" charset="0"/>
              </a:rPr>
              <a:t>RESUMEN Y EJERCICIO PARA LA PRÓXIMA CLASE (</a:t>
            </a:r>
            <a:r>
              <a:rPr lang="es-ES" sz="2200" b="1" i="1" dirty="0">
                <a:latin typeface="Times New Roman" panose="02020603050405020304" pitchFamily="18" charset="0"/>
                <a:cs typeface="Times New Roman" panose="02020603050405020304" pitchFamily="18" charset="0"/>
              </a:rPr>
              <a:t>drive</a:t>
            </a:r>
            <a:r>
              <a:rPr lang="es-ES" sz="2200" b="1" dirty="0">
                <a:latin typeface="Times New Roman" panose="02020603050405020304" pitchFamily="18" charset="0"/>
                <a:cs typeface="Times New Roman" panose="02020603050405020304" pitchFamily="18" charset="0"/>
              </a:rPr>
              <a:t>)</a:t>
            </a:r>
          </a:p>
          <a:p>
            <a:pPr marL="0" indent="0" algn="ctr">
              <a:buNone/>
            </a:pPr>
            <a:r>
              <a:rPr lang="es-ES" sz="2200" b="1" u="sng" dirty="0">
                <a:latin typeface="Times New Roman" panose="02020603050405020304" pitchFamily="18" charset="0"/>
                <a:cs typeface="Times New Roman" panose="02020603050405020304" pitchFamily="18" charset="0"/>
              </a:rPr>
              <a:t>ANÁLISIS (COMPETITIVO, COMPARATIVO O BENCHMARKING)</a:t>
            </a:r>
          </a:p>
          <a:p>
            <a:pPr marL="0" indent="0" algn="ctr">
              <a:buNone/>
            </a:pPr>
            <a:r>
              <a:rPr lang="es-ES" sz="2200" dirty="0">
                <a:latin typeface="Times New Roman" panose="02020603050405020304" pitchFamily="18" charset="0"/>
                <a:cs typeface="Times New Roman" panose="02020603050405020304" pitchFamily="18" charset="0"/>
              </a:rPr>
              <a:t>3. OBSERVA E INVESTIGA. </a:t>
            </a:r>
          </a:p>
          <a:p>
            <a:pPr marL="0" indent="0" algn="ctr">
              <a:buNone/>
            </a:pPr>
            <a:r>
              <a:rPr lang="es-ES" sz="2200" dirty="0">
                <a:latin typeface="Times New Roman" panose="02020603050405020304" pitchFamily="18" charset="0"/>
                <a:cs typeface="Times New Roman" panose="02020603050405020304" pitchFamily="18" charset="0"/>
              </a:rPr>
              <a:t>SIN QUE SE DEN CUENTA, MEDIANTE PREGUNTAS SUTILES, INDAGA SOBRE: ¿QUÉ BUSCAN TUS FUTUROS USUARIOS EN OTRAS EMPRESAS DE TEMÁTICA SIMILAR A LA TUYA?, ¿QUÉ CONTENIDOS MIRAN, QUÉ LES INTERESA? ¿CUÁNTAS CONOCES?, ¿A CUÁL TE GUSTARÍA PARECERTE? ¿ES UN MODELO DE ÉXITO? ¿ENTONCES QUÉ TE HARÍA A TI DIFERENTE?</a:t>
            </a:r>
          </a:p>
        </p:txBody>
      </p:sp>
    </p:spTree>
    <p:extLst>
      <p:ext uri="{BB962C8B-B14F-4D97-AF65-F5344CB8AC3E}">
        <p14:creationId xmlns:p14="http://schemas.microsoft.com/office/powerpoint/2010/main" val="836309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462306" y="1041128"/>
            <a:ext cx="11066608" cy="4322619"/>
          </a:xfrm>
        </p:spPr>
        <p:txBody>
          <a:bodyPr>
            <a:noAutofit/>
          </a:bodyPr>
          <a:lstStyle/>
          <a:p>
            <a:pPr marL="0" indent="0" algn="ctr">
              <a:buNone/>
            </a:pPr>
            <a:r>
              <a:rPr lang="es-ES" sz="2200" b="1" dirty="0">
                <a:latin typeface="Times New Roman" panose="02020603050405020304" pitchFamily="18" charset="0"/>
                <a:cs typeface="Times New Roman" panose="02020603050405020304" pitchFamily="18" charset="0"/>
              </a:rPr>
              <a:t>RESUMEN Y EJERCICIO PARA LA PRÓXIMA CLASE (</a:t>
            </a:r>
            <a:r>
              <a:rPr lang="es-ES" sz="2200" b="1" i="1" dirty="0">
                <a:latin typeface="Times New Roman" panose="02020603050405020304" pitchFamily="18" charset="0"/>
                <a:cs typeface="Times New Roman" panose="02020603050405020304" pitchFamily="18" charset="0"/>
              </a:rPr>
              <a:t>drive</a:t>
            </a:r>
            <a:r>
              <a:rPr lang="es-ES" sz="2200" b="1" dirty="0">
                <a:latin typeface="Times New Roman" panose="02020603050405020304" pitchFamily="18" charset="0"/>
                <a:cs typeface="Times New Roman" panose="02020603050405020304" pitchFamily="18" charset="0"/>
              </a:rPr>
              <a:t>)</a:t>
            </a:r>
          </a:p>
          <a:p>
            <a:pPr marL="0" indent="0" algn="ctr">
              <a:buNone/>
            </a:pPr>
            <a:r>
              <a:rPr lang="es-ES" sz="2200" b="1" u="sng" dirty="0">
                <a:latin typeface="Times New Roman" panose="02020603050405020304" pitchFamily="18" charset="0"/>
                <a:cs typeface="Times New Roman" panose="02020603050405020304" pitchFamily="18" charset="0"/>
              </a:rPr>
              <a:t>ANÁLISIS</a:t>
            </a:r>
          </a:p>
          <a:p>
            <a:pPr marL="0" indent="0" algn="ctr">
              <a:buNone/>
            </a:pPr>
            <a:r>
              <a:rPr lang="es-ES" sz="2200" dirty="0">
                <a:latin typeface="Times New Roman" panose="02020603050405020304" pitchFamily="18" charset="0"/>
                <a:cs typeface="Times New Roman" panose="02020603050405020304" pitchFamily="18" charset="0"/>
              </a:rPr>
              <a:t>4. ENTREVISTAS EN PROFUNDIDAD. </a:t>
            </a:r>
          </a:p>
          <a:p>
            <a:pPr marL="0" indent="0" algn="ctr">
              <a:buNone/>
            </a:pPr>
            <a:r>
              <a:rPr lang="es-ES" sz="2200" dirty="0">
                <a:latin typeface="Times New Roman" panose="02020603050405020304" pitchFamily="18" charset="0"/>
                <a:cs typeface="Times New Roman" panose="02020603050405020304" pitchFamily="18" charset="0"/>
              </a:rPr>
              <a:t>REALIZA AL MENOS TRES ENTREVISTAS A PERSONAS QUE ESTÉN INTERESADAS EN EL TEMA QUE HAS ESCOGIDO (AUNQUE CUANTAS MÁS MEJOR). LAS ENTREVISTAS DEBEN SER LO MÁS RICAS POSIBLES. RECUERDA: EL OBJETIVO FINAL ES SATISFACER A LOS USUARIOS, ASÍ QUE NADA MEJOR QUE PREGUNTARLES DIRECTAMENTE A ELLOS.</a:t>
            </a:r>
          </a:p>
          <a:p>
            <a:pPr marL="0" indent="0" algn="ctr">
              <a:buNone/>
            </a:pPr>
            <a:r>
              <a:rPr lang="es-ES" sz="2200" dirty="0">
                <a:latin typeface="Times New Roman" panose="02020603050405020304" pitchFamily="18" charset="0"/>
                <a:cs typeface="Times New Roman" panose="02020603050405020304" pitchFamily="18" charset="0"/>
              </a:rPr>
              <a:t>¿QUÉ CONCLUSIONES SACAS EN COMÚN? ¿TE HAN SORPRENDIDO? ¿ECHAS ALGO DE MENOS QUE PENSABES QUE LE INTERESABA A LA GENTE Y RESULTA QUE NO? </a:t>
            </a:r>
          </a:p>
        </p:txBody>
      </p:sp>
    </p:spTree>
    <p:extLst>
      <p:ext uri="{BB962C8B-B14F-4D97-AF65-F5344CB8AC3E}">
        <p14:creationId xmlns:p14="http://schemas.microsoft.com/office/powerpoint/2010/main" val="15517187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462306" y="1041128"/>
            <a:ext cx="11066608" cy="4322619"/>
          </a:xfrm>
        </p:spPr>
        <p:txBody>
          <a:bodyPr>
            <a:noAutofit/>
          </a:bodyPr>
          <a:lstStyle/>
          <a:p>
            <a:pPr marL="0" indent="0" algn="ctr">
              <a:buNone/>
            </a:pPr>
            <a:r>
              <a:rPr lang="es-ES" sz="2200" b="1" dirty="0">
                <a:latin typeface="Times New Roman" panose="02020603050405020304" pitchFamily="18" charset="0"/>
                <a:cs typeface="Times New Roman" panose="02020603050405020304" pitchFamily="18" charset="0"/>
              </a:rPr>
              <a:t>RESUMEN Y EJERCICIO PARA LA PRÓXIMA CLASE (</a:t>
            </a:r>
            <a:r>
              <a:rPr lang="es-ES" sz="2200" b="1" i="1" dirty="0">
                <a:latin typeface="Times New Roman" panose="02020603050405020304" pitchFamily="18" charset="0"/>
                <a:cs typeface="Times New Roman" panose="02020603050405020304" pitchFamily="18" charset="0"/>
              </a:rPr>
              <a:t>drive</a:t>
            </a:r>
            <a:r>
              <a:rPr lang="es-ES" sz="2200" b="1" dirty="0">
                <a:latin typeface="Times New Roman" panose="02020603050405020304" pitchFamily="18" charset="0"/>
                <a:cs typeface="Times New Roman" panose="02020603050405020304" pitchFamily="18" charset="0"/>
              </a:rPr>
              <a:t>)</a:t>
            </a:r>
          </a:p>
          <a:p>
            <a:pPr marL="0" indent="0" algn="ctr">
              <a:buNone/>
            </a:pPr>
            <a:r>
              <a:rPr lang="es-ES" sz="2200" b="1" u="sng" dirty="0">
                <a:latin typeface="Times New Roman" panose="02020603050405020304" pitchFamily="18" charset="0"/>
                <a:cs typeface="Times New Roman" panose="02020603050405020304" pitchFamily="18" charset="0"/>
              </a:rPr>
              <a:t>ANÁLISIS</a:t>
            </a:r>
          </a:p>
          <a:p>
            <a:pPr marL="0" indent="0" algn="ctr">
              <a:buNone/>
            </a:pPr>
            <a:r>
              <a:rPr lang="es-ES" sz="2200" dirty="0">
                <a:latin typeface="Times New Roman" panose="02020603050405020304" pitchFamily="18" charset="0"/>
                <a:cs typeface="Times New Roman" panose="02020603050405020304" pitchFamily="18" charset="0"/>
              </a:rPr>
              <a:t>5. REPLANTÉATELO TODO. </a:t>
            </a:r>
          </a:p>
          <a:p>
            <a:pPr marL="0" indent="0" algn="ctr">
              <a:buNone/>
            </a:pPr>
            <a:r>
              <a:rPr lang="es-ES" sz="2200" dirty="0">
                <a:latin typeface="Times New Roman" panose="02020603050405020304" pitchFamily="18" charset="0"/>
                <a:cs typeface="Times New Roman" panose="02020603050405020304" pitchFamily="18" charset="0"/>
              </a:rPr>
              <a:t>SI TE SIENTES A GUSTO, ADELANTE. SINO: EMPIEZA DE CERO.</a:t>
            </a:r>
          </a:p>
          <a:p>
            <a:pPr marL="0" indent="0" algn="ctr">
              <a:buNone/>
            </a:pPr>
            <a:r>
              <a:rPr lang="es-ES" sz="2200" dirty="0">
                <a:latin typeface="Times New Roman" panose="02020603050405020304" pitchFamily="18" charset="0"/>
                <a:cs typeface="Times New Roman" panose="02020603050405020304" pitchFamily="18" charset="0"/>
              </a:rPr>
              <a:t> UNAS HORAS AHORA NO SON NADA COMPARADO CON EL TEDIO QUE SUPONE IMPLEMENTAR COSAS QUE NO NOS INTERESAN.</a:t>
            </a:r>
          </a:p>
          <a:p>
            <a:pPr marL="0" indent="0" algn="ctr">
              <a:buNone/>
            </a:pPr>
            <a:endParaRPr lang="es-ES" sz="2200" dirty="0">
              <a:latin typeface="Times New Roman" panose="02020603050405020304" pitchFamily="18" charset="0"/>
              <a:cs typeface="Times New Roman" panose="02020603050405020304" pitchFamily="18" charset="0"/>
            </a:endParaRPr>
          </a:p>
          <a:p>
            <a:pPr marL="0" indent="0" algn="ctr">
              <a:buNone/>
            </a:pPr>
            <a:r>
              <a:rPr lang="es-ES" sz="2200" dirty="0">
                <a:latin typeface="Times New Roman" panose="02020603050405020304" pitchFamily="18" charset="0"/>
                <a:cs typeface="Times New Roman" panose="02020603050405020304" pitchFamily="18" charset="0"/>
              </a:rPr>
              <a:t>CUANDO ACABES ESTARÁS LISTO PARA PASAR A LA SEGUNDA FASE, EL DISEÑO DE TU IDENTIDAD CORPORATIVA.</a:t>
            </a:r>
          </a:p>
        </p:txBody>
      </p:sp>
    </p:spTree>
    <p:extLst>
      <p:ext uri="{BB962C8B-B14F-4D97-AF65-F5344CB8AC3E}">
        <p14:creationId xmlns:p14="http://schemas.microsoft.com/office/powerpoint/2010/main" val="12936137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645101" y="997527"/>
            <a:ext cx="10701017" cy="4322619"/>
          </a:xfrm>
        </p:spPr>
        <p:txBody>
          <a:bodyPr>
            <a:noAutofit/>
          </a:bodyPr>
          <a:lstStyle/>
          <a:p>
            <a:pPr marL="0" indent="0" algn="ctr">
              <a:buNone/>
            </a:pPr>
            <a:r>
              <a:rPr lang="es-ES" sz="3600" dirty="0">
                <a:latin typeface="Times New Roman" panose="02020603050405020304" pitchFamily="18" charset="0"/>
                <a:cs typeface="Times New Roman" panose="02020603050405020304" pitchFamily="18" charset="0"/>
              </a:rPr>
              <a:t>TUTORIALES DE INKSCAPE Y GIMP</a:t>
            </a:r>
          </a:p>
          <a:p>
            <a:pPr marL="0" indent="0" algn="ctr">
              <a:buNone/>
            </a:pPr>
            <a:r>
              <a:rPr lang="es-ES" sz="3600" dirty="0">
                <a:latin typeface="Times New Roman" panose="02020603050405020304" pitchFamily="18" charset="0"/>
                <a:cs typeface="Times New Roman" panose="02020603050405020304" pitchFamily="18" charset="0"/>
                <a:hlinkClick r:id="rId4"/>
              </a:rPr>
              <a:t>TODOS LOS TUTORIALES DE INKSCAPE</a:t>
            </a:r>
            <a:endParaRPr lang="es-ES" sz="3600" dirty="0">
              <a:latin typeface="Times New Roman" panose="02020603050405020304" pitchFamily="18" charset="0"/>
              <a:cs typeface="Times New Roman" panose="02020603050405020304" pitchFamily="18" charset="0"/>
            </a:endParaRPr>
          </a:p>
          <a:p>
            <a:pPr marL="0" indent="0" algn="ctr">
              <a:buNone/>
            </a:pPr>
            <a:r>
              <a:rPr lang="es-ES" sz="3600" dirty="0">
                <a:latin typeface="Times New Roman" panose="02020603050405020304" pitchFamily="18" charset="0"/>
                <a:cs typeface="Times New Roman" panose="02020603050405020304" pitchFamily="18" charset="0"/>
                <a:hlinkClick r:id="rId5"/>
              </a:rPr>
              <a:t>Tutorial de GIMP completo</a:t>
            </a:r>
            <a:endParaRPr lang="es-E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33125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575828" y="877454"/>
            <a:ext cx="10701017" cy="4322619"/>
          </a:xfrm>
        </p:spPr>
        <p:txBody>
          <a:bodyPr>
            <a:noAutofit/>
          </a:bodyPr>
          <a:lstStyle/>
          <a:p>
            <a:pPr marL="0" indent="0" algn="ctr">
              <a:buNone/>
            </a:pPr>
            <a:r>
              <a:rPr lang="es-ES" sz="2200" b="1" u="sng" dirty="0">
                <a:latin typeface="Times New Roman" panose="02020603050405020304" pitchFamily="18" charset="0"/>
                <a:cs typeface="Times New Roman" panose="02020603050405020304" pitchFamily="18" charset="0"/>
              </a:rPr>
              <a:t>RESUMEN</a:t>
            </a:r>
            <a:r>
              <a:rPr lang="es-ES" sz="2200" b="1" dirty="0">
                <a:latin typeface="Times New Roman" panose="02020603050405020304" pitchFamily="18" charset="0"/>
                <a:cs typeface="Times New Roman" panose="02020603050405020304" pitchFamily="18" charset="0"/>
              </a:rPr>
              <a:t>: </a:t>
            </a:r>
          </a:p>
          <a:p>
            <a:pPr marL="0" indent="0" algn="just">
              <a:buNone/>
            </a:pPr>
            <a:r>
              <a:rPr lang="es-ES" dirty="0">
                <a:latin typeface="Times New Roman" panose="02020603050405020304" pitchFamily="18" charset="0"/>
                <a:cs typeface="Times New Roman" panose="02020603050405020304" pitchFamily="18" charset="0"/>
              </a:rPr>
              <a:t>YA SEA A TRAVÉS DEL DISEÑO ESTRATÉGICO O DEL DISEÑO CENTRADO EXCLUSIVAMENTE EN EL USUARIO (DCU), A lo largo del curso </a:t>
            </a:r>
            <a:r>
              <a:rPr lang="es-ES" dirty="0" err="1">
                <a:latin typeface="Times New Roman" panose="02020603050405020304" pitchFamily="18" charset="0"/>
                <a:cs typeface="Times New Roman" panose="02020603050405020304" pitchFamily="18" charset="0"/>
              </a:rPr>
              <a:t>utilizaMOS</a:t>
            </a:r>
            <a:r>
              <a:rPr lang="es-ES" dirty="0">
                <a:latin typeface="Times New Roman" panose="02020603050405020304" pitchFamily="18" charset="0"/>
                <a:cs typeface="Times New Roman" panose="02020603050405020304" pitchFamily="18" charset="0"/>
              </a:rPr>
              <a:t> diferentes herramientas PARA ALCANZAR UN MISMO FIN: </a:t>
            </a:r>
            <a:r>
              <a:rPr lang="es-ES" b="1" dirty="0">
                <a:latin typeface="Times New Roman" panose="02020603050405020304" pitchFamily="18" charset="0"/>
                <a:cs typeface="Times New Roman" panose="02020603050405020304" pitchFamily="18" charset="0"/>
              </a:rPr>
              <a:t>SATISFACER AL USUARIO FINAL</a:t>
            </a:r>
            <a:r>
              <a:rPr lang="es-ES" dirty="0">
                <a:latin typeface="Times New Roman" panose="02020603050405020304" pitchFamily="18" charset="0"/>
                <a:cs typeface="Times New Roman" panose="02020603050405020304" pitchFamily="18" charset="0"/>
              </a:rPr>
              <a:t> (AQUELLA PERSONA QUE SE IDENTIFICA CON NUESTRA IMAGEN DE MARCA-LOGO-SÍMBOLO, CON LOS CONTENIDOS DE NUESTRO BLOG, QUE SE INTERESA POR NUESTRA PÁGINA WEB O SE DESCARGA NUESTRA APLICACIÓN). </a:t>
            </a:r>
          </a:p>
          <a:p>
            <a:pPr marL="0" indent="0" algn="just">
              <a:buNone/>
            </a:pPr>
            <a:r>
              <a:rPr lang="es-ES" dirty="0">
                <a:latin typeface="Times New Roman" panose="02020603050405020304" pitchFamily="18" charset="0"/>
                <a:cs typeface="Times New Roman" panose="02020603050405020304" pitchFamily="18" charset="0"/>
              </a:rPr>
              <a:t>SER EJECUTOR SE DESARROLLA, SER ESTRATEGA SE DESARROLLA; COMO DICE UN PROVERBIO HINDÚ… TRANQUILOS, PERSONAS FENOMENALES, ACABAMOS DE EMPEZAR, pero no podemos detenernos. </a:t>
            </a:r>
          </a:p>
          <a:p>
            <a:pPr marL="0" indent="0" algn="just">
              <a:buNone/>
            </a:pPr>
            <a:r>
              <a:rPr lang="es-ES" dirty="0">
                <a:latin typeface="Times New Roman" panose="02020603050405020304" pitchFamily="18" charset="0"/>
                <a:cs typeface="Times New Roman" panose="02020603050405020304" pitchFamily="18" charset="0"/>
              </a:rPr>
              <a:t>¿CUÁLES SON LOS SIGUIENTES PASOS ENTONCES? </a:t>
            </a:r>
          </a:p>
        </p:txBody>
      </p:sp>
    </p:spTree>
    <p:extLst>
      <p:ext uri="{BB962C8B-B14F-4D97-AF65-F5344CB8AC3E}">
        <p14:creationId xmlns:p14="http://schemas.microsoft.com/office/powerpoint/2010/main" val="14273527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166255" y="997527"/>
            <a:ext cx="11179863" cy="4322619"/>
          </a:xfrm>
        </p:spPr>
        <p:txBody>
          <a:bodyPr>
            <a:noAutofit/>
          </a:bodyPr>
          <a:lstStyle/>
          <a:p>
            <a:pPr marL="0" indent="0" algn="ctr">
              <a:buNone/>
            </a:pPr>
            <a:r>
              <a:rPr lang="es-ES" sz="3600" dirty="0">
                <a:latin typeface="Times New Roman" panose="02020603050405020304" pitchFamily="18" charset="0"/>
                <a:cs typeface="Times New Roman" panose="02020603050405020304" pitchFamily="18" charset="0"/>
              </a:rPr>
              <a:t>YA TERMINAMOS LA FASE de ANÁLISIS Y DE DISEÑO conceptual, TANTO DEL BLOG COLABORATIVO COMO INDIVIDUAL. ¿QUÉ TOCA AHORA? TERMINAR LOS DISEÑOS de prototipos (DE FORMA AUTÓNOMA), MEJORÁNDOLOS CON </a:t>
            </a:r>
            <a:r>
              <a:rPr lang="es-ES" sz="3600" i="1" dirty="0">
                <a:latin typeface="Times New Roman" panose="02020603050405020304" pitchFamily="18" charset="0"/>
                <a:cs typeface="Times New Roman" panose="02020603050405020304" pitchFamily="18" charset="0"/>
              </a:rPr>
              <a:t>EXTRAS</a:t>
            </a:r>
            <a:r>
              <a:rPr lang="es-ES" sz="3600" dirty="0">
                <a:latin typeface="Times New Roman" panose="02020603050405020304" pitchFamily="18" charset="0"/>
                <a:cs typeface="Times New Roman" panose="02020603050405020304" pitchFamily="18" charset="0"/>
              </a:rPr>
              <a:t> PARA DESPUÉS PODER EVALUAR EL RESULTADO FINAL. </a:t>
            </a:r>
          </a:p>
        </p:txBody>
      </p:sp>
    </p:spTree>
    <p:extLst>
      <p:ext uri="{BB962C8B-B14F-4D97-AF65-F5344CB8AC3E}">
        <p14:creationId xmlns:p14="http://schemas.microsoft.com/office/powerpoint/2010/main" val="2426356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10" name="Imagen 9"/>
          <p:cNvPicPr>
            <a:picLocks noChangeAspect="1"/>
          </p:cNvPicPr>
          <p:nvPr/>
        </p:nvPicPr>
        <p:blipFill>
          <a:blip r:embed="rId4"/>
          <a:stretch>
            <a:fillRect/>
          </a:stretch>
        </p:blipFill>
        <p:spPr>
          <a:xfrm>
            <a:off x="1533237" y="904875"/>
            <a:ext cx="8525164" cy="4544580"/>
          </a:xfrm>
          <a:prstGeom prst="rect">
            <a:avLst/>
          </a:prstGeom>
        </p:spPr>
      </p:pic>
    </p:spTree>
    <p:extLst>
      <p:ext uri="{BB962C8B-B14F-4D97-AF65-F5344CB8AC3E}">
        <p14:creationId xmlns:p14="http://schemas.microsoft.com/office/powerpoint/2010/main" val="23323954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350982" y="1416142"/>
            <a:ext cx="11176000" cy="4322619"/>
          </a:xfrm>
        </p:spPr>
        <p:txBody>
          <a:bodyPr>
            <a:noAutofit/>
          </a:bodyPr>
          <a:lstStyle/>
          <a:p>
            <a:pPr marL="0" indent="0" algn="just">
              <a:buNone/>
            </a:pPr>
            <a:r>
              <a:rPr lang="es-ES" sz="2200" dirty="0">
                <a:latin typeface="Times New Roman" panose="02020603050405020304" pitchFamily="18" charset="0"/>
                <a:cs typeface="Times New Roman" panose="02020603050405020304" pitchFamily="18" charset="0"/>
              </a:rPr>
              <a:t>Para el </a:t>
            </a:r>
            <a:r>
              <a:rPr lang="es-ES" sz="2200" b="1" dirty="0">
                <a:latin typeface="Times New Roman" panose="02020603050405020304" pitchFamily="18" charset="0"/>
                <a:cs typeface="Times New Roman" panose="02020603050405020304" pitchFamily="18" charset="0"/>
              </a:rPr>
              <a:t>diseño conceptual </a:t>
            </a:r>
            <a:r>
              <a:rPr lang="es-ES" sz="2200" dirty="0">
                <a:latin typeface="Times New Roman" panose="02020603050405020304" pitchFamily="18" charset="0"/>
                <a:cs typeface="Times New Roman" panose="02020603050405020304" pitchFamily="18" charset="0"/>
              </a:rPr>
              <a:t>son importantes:</a:t>
            </a:r>
          </a:p>
          <a:p>
            <a:pPr algn="just"/>
            <a:r>
              <a:rPr lang="es-ES" sz="2200" dirty="0">
                <a:latin typeface="Times New Roman" panose="02020603050405020304" pitchFamily="18" charset="0"/>
                <a:cs typeface="Times New Roman" panose="02020603050405020304" pitchFamily="18" charset="0"/>
              </a:rPr>
              <a:t>Los </a:t>
            </a:r>
            <a:r>
              <a:rPr lang="es-ES" sz="2200" b="1" dirty="0">
                <a:latin typeface="Times New Roman" panose="02020603050405020304" pitchFamily="18" charset="0"/>
                <a:cs typeface="Times New Roman" panose="02020603050405020304" pitchFamily="18" charset="0"/>
              </a:rPr>
              <a:t>Perfiles de usuario </a:t>
            </a:r>
            <a:r>
              <a:rPr lang="es-ES" sz="2200" dirty="0">
                <a:latin typeface="Times New Roman" panose="02020603050405020304" pitchFamily="18" charset="0"/>
                <a:cs typeface="Times New Roman" panose="02020603050405020304" pitchFamily="18" charset="0"/>
              </a:rPr>
              <a:t>son agrupaciones de usuarios según sus características. ¿está orientado mi blog a los perfiles que quiero?</a:t>
            </a:r>
          </a:p>
          <a:p>
            <a:pPr algn="just"/>
            <a:r>
              <a:rPr lang="es-ES" sz="2200" dirty="0">
                <a:latin typeface="Times New Roman" panose="02020603050405020304" pitchFamily="18" charset="0"/>
                <a:cs typeface="Times New Roman" panose="02020603050405020304" pitchFamily="18" charset="0"/>
              </a:rPr>
              <a:t>Una </a:t>
            </a:r>
            <a:r>
              <a:rPr lang="es-ES" sz="2200" b="1" dirty="0">
                <a:latin typeface="Times New Roman" panose="02020603050405020304" pitchFamily="18" charset="0"/>
                <a:cs typeface="Times New Roman" panose="02020603050405020304" pitchFamily="18" charset="0"/>
              </a:rPr>
              <a:t>persona o personaje</a:t>
            </a:r>
            <a:r>
              <a:rPr lang="es-ES" sz="2200" dirty="0">
                <a:latin typeface="Times New Roman" panose="02020603050405020304" pitchFamily="18" charset="0"/>
                <a:cs typeface="Times New Roman" panose="02020603050405020304" pitchFamily="18" charset="0"/>
              </a:rPr>
              <a:t> es la descripción de un usuario arquetípico que puede servir como guía en el proceso de diseño (nuestra fuente de inspiración, como la de un actor) e incluso guiarnos. ¿En quién o en qué te has inspirado?</a:t>
            </a:r>
          </a:p>
          <a:p>
            <a:pPr algn="just"/>
            <a:r>
              <a:rPr lang="es-ES" sz="2200" dirty="0">
                <a:latin typeface="Times New Roman" panose="02020603050405020304" pitchFamily="18" charset="0"/>
                <a:cs typeface="Times New Roman" panose="02020603050405020304" pitchFamily="18" charset="0"/>
              </a:rPr>
              <a:t>Los </a:t>
            </a:r>
            <a:r>
              <a:rPr lang="es-ES" sz="2200" b="1" dirty="0">
                <a:latin typeface="Times New Roman" panose="02020603050405020304" pitchFamily="18" charset="0"/>
                <a:cs typeface="Times New Roman" panose="02020603050405020304" pitchFamily="18" charset="0"/>
              </a:rPr>
              <a:t>escenarios </a:t>
            </a:r>
            <a:r>
              <a:rPr lang="es-ES" sz="2200" dirty="0">
                <a:latin typeface="Times New Roman" panose="02020603050405020304" pitchFamily="18" charset="0"/>
                <a:cs typeface="Times New Roman" panose="02020603050405020304" pitchFamily="18" charset="0"/>
              </a:rPr>
              <a:t>son una herramienta que facilita realizar hipótesis sobre las situaciones en las que se encontrarán los usuarios y las necesidades que tendrán para llevar a cabo sus objetivos.</a:t>
            </a:r>
          </a:p>
          <a:p>
            <a:pPr marL="0" indent="0" algn="ctr">
              <a:buNone/>
            </a:pPr>
            <a:endParaRPr lang="es-E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54928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3" name="Imagen 2"/>
          <p:cNvPicPr>
            <a:picLocks noChangeAspect="1"/>
          </p:cNvPicPr>
          <p:nvPr/>
        </p:nvPicPr>
        <p:blipFill>
          <a:blip r:embed="rId4"/>
          <a:stretch>
            <a:fillRect/>
          </a:stretch>
        </p:blipFill>
        <p:spPr>
          <a:xfrm>
            <a:off x="1496291" y="909638"/>
            <a:ext cx="8562109" cy="4539818"/>
          </a:xfrm>
          <a:prstGeom prst="rect">
            <a:avLst/>
          </a:prstGeom>
        </p:spPr>
      </p:pic>
    </p:spTree>
    <p:extLst>
      <p:ext uri="{BB962C8B-B14F-4D97-AF65-F5344CB8AC3E}">
        <p14:creationId xmlns:p14="http://schemas.microsoft.com/office/powerpoint/2010/main" val="32580286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645101" y="954673"/>
            <a:ext cx="10701017" cy="4322619"/>
          </a:xfrm>
        </p:spPr>
        <p:txBody>
          <a:bodyPr>
            <a:noAutofit/>
          </a:bodyPr>
          <a:lstStyle/>
          <a:p>
            <a:pPr marL="0" indent="0" algn="just">
              <a:buNone/>
            </a:pPr>
            <a:r>
              <a:rPr lang="es-ES" sz="1800" dirty="0">
                <a:latin typeface="Times New Roman" panose="02020603050405020304" pitchFamily="18" charset="0"/>
                <a:cs typeface="Times New Roman" panose="02020603050405020304" pitchFamily="18" charset="0"/>
              </a:rPr>
              <a:t>Para el </a:t>
            </a:r>
            <a:r>
              <a:rPr lang="es-ES" sz="1800" b="1" dirty="0">
                <a:latin typeface="Times New Roman" panose="02020603050405020304" pitchFamily="18" charset="0"/>
                <a:cs typeface="Times New Roman" panose="02020603050405020304" pitchFamily="18" charset="0"/>
              </a:rPr>
              <a:t>diseño de prototipos </a:t>
            </a:r>
            <a:r>
              <a:rPr lang="es-ES" sz="1800" dirty="0">
                <a:latin typeface="Times New Roman" panose="02020603050405020304" pitchFamily="18" charset="0"/>
                <a:cs typeface="Times New Roman" panose="02020603050405020304" pitchFamily="18" charset="0"/>
              </a:rPr>
              <a:t>son importantes:</a:t>
            </a:r>
          </a:p>
          <a:p>
            <a:pPr marL="0" indent="0" algn="just">
              <a:buNone/>
            </a:pPr>
            <a:r>
              <a:rPr lang="es-ES" sz="1800" dirty="0">
                <a:latin typeface="Times New Roman" panose="02020603050405020304" pitchFamily="18" charset="0"/>
                <a:cs typeface="Times New Roman" panose="02020603050405020304" pitchFamily="18" charset="0"/>
              </a:rPr>
              <a:t>La técnica de la </a:t>
            </a:r>
            <a:r>
              <a:rPr lang="es-ES" sz="1800" b="1" dirty="0">
                <a:latin typeface="Times New Roman" panose="02020603050405020304" pitchFamily="18" charset="0"/>
                <a:cs typeface="Times New Roman" panose="02020603050405020304" pitchFamily="18" charset="0"/>
              </a:rPr>
              <a:t>clasificación de tarjetas o </a:t>
            </a:r>
            <a:r>
              <a:rPr lang="es-ES" sz="1800" b="1" i="1" dirty="0" err="1">
                <a:latin typeface="Times New Roman" panose="02020603050405020304" pitchFamily="18" charset="0"/>
                <a:cs typeface="Times New Roman" panose="02020603050405020304" pitchFamily="18" charset="0"/>
              </a:rPr>
              <a:t>card</a:t>
            </a:r>
            <a:r>
              <a:rPr lang="es-ES" sz="1800" b="1" i="1" dirty="0">
                <a:latin typeface="Times New Roman" panose="02020603050405020304" pitchFamily="18" charset="0"/>
                <a:cs typeface="Times New Roman" panose="02020603050405020304" pitchFamily="18" charset="0"/>
              </a:rPr>
              <a:t> </a:t>
            </a:r>
            <a:r>
              <a:rPr lang="es-ES" sz="1800" b="1" i="1" dirty="0" err="1">
                <a:latin typeface="Times New Roman" panose="02020603050405020304" pitchFamily="18" charset="0"/>
                <a:cs typeface="Times New Roman" panose="02020603050405020304" pitchFamily="18" charset="0"/>
              </a:rPr>
              <a:t>sorting</a:t>
            </a:r>
            <a:r>
              <a:rPr lang="es-ES" sz="1800" b="1" i="1" dirty="0">
                <a:latin typeface="Times New Roman" panose="02020603050405020304" pitchFamily="18" charset="0"/>
                <a:cs typeface="Times New Roman" panose="02020603050405020304" pitchFamily="18" charset="0"/>
              </a:rPr>
              <a:t> </a:t>
            </a:r>
            <a:r>
              <a:rPr lang="es-ES" sz="1800" dirty="0">
                <a:latin typeface="Times New Roman" panose="02020603050405020304" pitchFamily="18" charset="0"/>
                <a:cs typeface="Times New Roman" panose="02020603050405020304" pitchFamily="18" charset="0"/>
              </a:rPr>
              <a:t>consiste en la realización de un ejercicio de ordenación y clasificación de conceptos. Se pide a los usuarios que ordenen y categoricen una serie de cartas o tarjetas que representan conceptos. De la ordenación de estas cartas se obtiene una categorización que es muy adecuada para organizar y estructurar la información de manera natural para los usuarios.</a:t>
            </a:r>
          </a:p>
          <a:p>
            <a:pPr marL="0" indent="0" algn="just">
              <a:buNone/>
            </a:pPr>
            <a:r>
              <a:rPr lang="es-ES" sz="1800" dirty="0">
                <a:latin typeface="Times New Roman" panose="02020603050405020304" pitchFamily="18" charset="0"/>
                <a:cs typeface="Times New Roman" panose="02020603050405020304" pitchFamily="18" charset="0"/>
              </a:rPr>
              <a:t>El </a:t>
            </a:r>
            <a:r>
              <a:rPr lang="es-ES" sz="1800" b="1" dirty="0" err="1">
                <a:latin typeface="Times New Roman" panose="02020603050405020304" pitchFamily="18" charset="0"/>
                <a:cs typeface="Times New Roman" panose="02020603050405020304" pitchFamily="18" charset="0"/>
              </a:rPr>
              <a:t>prototipado</a:t>
            </a:r>
            <a:r>
              <a:rPr lang="es-ES" sz="1800" dirty="0">
                <a:latin typeface="Times New Roman" panose="02020603050405020304" pitchFamily="18" charset="0"/>
                <a:cs typeface="Times New Roman" panose="02020603050405020304" pitchFamily="18" charset="0"/>
              </a:rPr>
              <a:t> consiste en la construcción de uno o diferentes modelos del sistema o lugar web que se diseña para realizar pruebas antes de lanzar el prototipo final. Existen prototipos de </a:t>
            </a:r>
            <a:r>
              <a:rPr lang="es-ES" sz="1800" b="1" dirty="0">
                <a:latin typeface="Times New Roman" panose="02020603050405020304" pitchFamily="18" charset="0"/>
                <a:cs typeface="Times New Roman" panose="02020603050405020304" pitchFamily="18" charset="0"/>
              </a:rPr>
              <a:t>baja fidelidad </a:t>
            </a:r>
            <a:r>
              <a:rPr lang="es-ES" sz="1800" dirty="0">
                <a:latin typeface="Times New Roman" panose="02020603050405020304" pitchFamily="18" charset="0"/>
                <a:cs typeface="Times New Roman" panose="02020603050405020304" pitchFamily="18" charset="0"/>
              </a:rPr>
              <a:t>(que esbozan esquemas sin llegar al detalle) y de </a:t>
            </a:r>
            <a:r>
              <a:rPr lang="es-ES" sz="1800" b="1" dirty="0" err="1">
                <a:latin typeface="Times New Roman" panose="02020603050405020304" pitchFamily="18" charset="0"/>
                <a:cs typeface="Times New Roman" panose="02020603050405020304" pitchFamily="18" charset="0"/>
              </a:rPr>
              <a:t>alTa</a:t>
            </a:r>
            <a:r>
              <a:rPr lang="es-ES" sz="1800" b="1" dirty="0">
                <a:latin typeface="Times New Roman" panose="02020603050405020304" pitchFamily="18" charset="0"/>
                <a:cs typeface="Times New Roman" panose="02020603050405020304" pitchFamily="18" charset="0"/>
              </a:rPr>
              <a:t> fidelidad </a:t>
            </a:r>
            <a:r>
              <a:rPr lang="es-ES" sz="1800" dirty="0">
                <a:latin typeface="Times New Roman" panose="02020603050405020304" pitchFamily="18" charset="0"/>
                <a:cs typeface="Times New Roman" panose="02020603050405020304" pitchFamily="18" charset="0"/>
              </a:rPr>
              <a:t>(QUE SON MUCHO MAS ESPECÍFICOS) QUE, A SU VEZ PUEDEN SER </a:t>
            </a:r>
            <a:r>
              <a:rPr lang="es-ES" sz="1800" b="1" dirty="0">
                <a:latin typeface="Times New Roman" panose="02020603050405020304" pitchFamily="18" charset="0"/>
                <a:cs typeface="Times New Roman" panose="02020603050405020304" pitchFamily="18" charset="0"/>
              </a:rPr>
              <a:t>VERTICALES</a:t>
            </a:r>
            <a:r>
              <a:rPr lang="es-ES" sz="1800" dirty="0">
                <a:latin typeface="Times New Roman" panose="02020603050405020304" pitchFamily="18" charset="0"/>
                <a:cs typeface="Times New Roman" panose="02020603050405020304" pitchFamily="18" charset="0"/>
              </a:rPr>
              <a:t> (SI SE CENTRAN EN UN DETALLE DE ALGUNA FUNCIONALIDAD) U </a:t>
            </a:r>
            <a:r>
              <a:rPr lang="es-ES" sz="1800" b="1" dirty="0">
                <a:latin typeface="Times New Roman" panose="02020603050405020304" pitchFamily="18" charset="0"/>
                <a:cs typeface="Times New Roman" panose="02020603050405020304" pitchFamily="18" charset="0"/>
              </a:rPr>
              <a:t>HORIZONTALES</a:t>
            </a:r>
            <a:r>
              <a:rPr lang="es-ES" sz="1800" dirty="0">
                <a:latin typeface="Times New Roman" panose="02020603050405020304" pitchFamily="18" charset="0"/>
                <a:cs typeface="Times New Roman" panose="02020603050405020304" pitchFamily="18" charset="0"/>
              </a:rPr>
              <a:t> (SI SE CENTRAN EN TODAS LOS DETALLES EN SU CONJUNTO). </a:t>
            </a:r>
          </a:p>
        </p:txBody>
      </p:sp>
    </p:spTree>
    <p:extLst>
      <p:ext uri="{BB962C8B-B14F-4D97-AF65-F5344CB8AC3E}">
        <p14:creationId xmlns:p14="http://schemas.microsoft.com/office/powerpoint/2010/main" val="12194776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5" name="Marcador de contenido 4"/>
          <p:cNvPicPr>
            <a:picLocks noGrp="1" noChangeAspect="1"/>
          </p:cNvPicPr>
          <p:nvPr>
            <p:ph sz="quarter" idx="13"/>
          </p:nvPr>
        </p:nvPicPr>
        <p:blipFill>
          <a:blip r:embed="rId4"/>
          <a:stretch>
            <a:fillRect/>
          </a:stretch>
        </p:blipFill>
        <p:spPr>
          <a:xfrm>
            <a:off x="1588655" y="996950"/>
            <a:ext cx="8589817" cy="4322763"/>
          </a:xfrm>
          <a:prstGeom prst="rect">
            <a:avLst/>
          </a:prstGeom>
        </p:spPr>
      </p:pic>
    </p:spTree>
    <p:extLst>
      <p:ext uri="{BB962C8B-B14F-4D97-AF65-F5344CB8AC3E}">
        <p14:creationId xmlns:p14="http://schemas.microsoft.com/office/powerpoint/2010/main" val="34792194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575828" y="1214781"/>
            <a:ext cx="10701017" cy="4322619"/>
          </a:xfrm>
        </p:spPr>
        <p:txBody>
          <a:bodyPr>
            <a:noAutofit/>
          </a:bodyPr>
          <a:lstStyle/>
          <a:p>
            <a:pPr marL="0" indent="0" algn="just">
              <a:buNone/>
            </a:pPr>
            <a:r>
              <a:rPr lang="es-ES" sz="1800" dirty="0">
                <a:latin typeface="Times New Roman" panose="02020603050405020304" pitchFamily="18" charset="0"/>
                <a:cs typeface="Times New Roman" panose="02020603050405020304" pitchFamily="18" charset="0"/>
              </a:rPr>
              <a:t>PARA LA </a:t>
            </a:r>
            <a:r>
              <a:rPr lang="es-ES" sz="1800" b="1" dirty="0">
                <a:latin typeface="Times New Roman" panose="02020603050405020304" pitchFamily="18" charset="0"/>
                <a:cs typeface="Times New Roman" panose="02020603050405020304" pitchFamily="18" charset="0"/>
              </a:rPr>
              <a:t>FASE DE EVALUACIÓN </a:t>
            </a:r>
            <a:r>
              <a:rPr lang="es-ES" sz="1800" dirty="0">
                <a:latin typeface="Times New Roman" panose="02020603050405020304" pitchFamily="18" charset="0"/>
                <a:cs typeface="Times New Roman" panose="02020603050405020304" pitchFamily="18" charset="0"/>
              </a:rPr>
              <a:t>SON IMPORTANTES:</a:t>
            </a:r>
          </a:p>
          <a:p>
            <a:pPr algn="just"/>
            <a:r>
              <a:rPr lang="es-ES" sz="1800" dirty="0">
                <a:latin typeface="Times New Roman" panose="02020603050405020304" pitchFamily="18" charset="0"/>
                <a:cs typeface="Times New Roman" panose="02020603050405020304" pitchFamily="18" charset="0"/>
              </a:rPr>
              <a:t>LOS </a:t>
            </a:r>
            <a:r>
              <a:rPr lang="es-ES" sz="1800" b="1" dirty="0">
                <a:latin typeface="Times New Roman" panose="02020603050405020304" pitchFamily="18" charset="0"/>
                <a:cs typeface="Times New Roman" panose="02020603050405020304" pitchFamily="18" charset="0"/>
              </a:rPr>
              <a:t>TESTS con usuarios</a:t>
            </a:r>
            <a:r>
              <a:rPr lang="es-ES" sz="1800" dirty="0">
                <a:latin typeface="Times New Roman" panose="02020603050405020304" pitchFamily="18" charset="0"/>
                <a:cs typeface="Times New Roman" panose="02020603050405020304" pitchFamily="18" charset="0"/>
              </a:rPr>
              <a:t>, DONDE se comprueba si las interfaces y los procesos están bien diseñados y si los usuarios encuentran obstáculos y dificultades para lograr sus objetivos. En general, SU OBJETIVO es proporcionar información de carácter cualitativo, que no cuantitativo o estadístico. </a:t>
            </a:r>
          </a:p>
          <a:p>
            <a:pPr algn="just"/>
            <a:r>
              <a:rPr lang="es-ES" sz="1800" dirty="0">
                <a:latin typeface="Times New Roman" panose="02020603050405020304" pitchFamily="18" charset="0"/>
                <a:cs typeface="Times New Roman" panose="02020603050405020304" pitchFamily="18" charset="0"/>
              </a:rPr>
              <a:t>LOS </a:t>
            </a:r>
            <a:r>
              <a:rPr lang="es-ES" sz="1800" b="1" dirty="0">
                <a:latin typeface="Times New Roman" panose="02020603050405020304" pitchFamily="18" charset="0"/>
                <a:cs typeface="Times New Roman" panose="02020603050405020304" pitchFamily="18" charset="0"/>
              </a:rPr>
              <a:t>MÉTODOS DE INSPECCIÓN </a:t>
            </a:r>
            <a:r>
              <a:rPr lang="es-ES" sz="1800" dirty="0">
                <a:latin typeface="Times New Roman" panose="02020603050405020304" pitchFamily="18" charset="0"/>
                <a:cs typeface="Times New Roman" panose="02020603050405020304" pitchFamily="18" charset="0"/>
              </a:rPr>
              <a:t>(SIN USUARIOS, POR EXPERTOS; EN ESTE CASO CONMIGO):</a:t>
            </a:r>
          </a:p>
          <a:p>
            <a:pPr algn="just">
              <a:buFont typeface="Wingdings" panose="05000000000000000000" pitchFamily="2" charset="2"/>
              <a:buChar char="Ø"/>
            </a:pPr>
            <a:r>
              <a:rPr lang="es-ES" sz="1800" dirty="0">
                <a:latin typeface="Times New Roman" panose="02020603050405020304" pitchFamily="18" charset="0"/>
                <a:cs typeface="Times New Roman" panose="02020603050405020304" pitchFamily="18" charset="0"/>
              </a:rPr>
              <a:t>La </a:t>
            </a:r>
            <a:r>
              <a:rPr lang="es-ES" sz="1800" b="1" dirty="0">
                <a:latin typeface="Times New Roman" panose="02020603050405020304" pitchFamily="18" charset="0"/>
                <a:cs typeface="Times New Roman" panose="02020603050405020304" pitchFamily="18" charset="0"/>
              </a:rPr>
              <a:t>evaluación heurística </a:t>
            </a:r>
            <a:r>
              <a:rPr lang="es-ES" sz="1800" dirty="0">
                <a:latin typeface="Times New Roman" panose="02020603050405020304" pitchFamily="18" charset="0"/>
                <a:cs typeface="Times New Roman" panose="02020603050405020304" pitchFamily="18" charset="0"/>
              </a:rPr>
              <a:t>consiste en el estudio y evaluación de la interfaz por parte de uno o más expertos en usabilidad de acuerdo con un conjunto de reglas y principios de usabilidad previamente establecidos.</a:t>
            </a:r>
          </a:p>
          <a:p>
            <a:pPr algn="just">
              <a:buFont typeface="Wingdings" panose="05000000000000000000" pitchFamily="2" charset="2"/>
              <a:buChar char="Ø"/>
            </a:pPr>
            <a:r>
              <a:rPr lang="es-ES" sz="1800" dirty="0">
                <a:latin typeface="Times New Roman" panose="02020603050405020304" pitchFamily="18" charset="0"/>
                <a:cs typeface="Times New Roman" panose="02020603050405020304" pitchFamily="18" charset="0"/>
              </a:rPr>
              <a:t>el </a:t>
            </a:r>
            <a:r>
              <a:rPr lang="es-ES" sz="1800" b="1" dirty="0">
                <a:latin typeface="Times New Roman" panose="02020603050405020304" pitchFamily="18" charset="0"/>
                <a:cs typeface="Times New Roman" panose="02020603050405020304" pitchFamily="18" charset="0"/>
              </a:rPr>
              <a:t>recorrido cognitivo</a:t>
            </a:r>
            <a:r>
              <a:rPr lang="es-ES" sz="1800" dirty="0">
                <a:latin typeface="Times New Roman" panose="02020603050405020304" pitchFamily="18" charset="0"/>
                <a:cs typeface="Times New Roman" panose="02020603050405020304" pitchFamily="18" charset="0"/>
              </a:rPr>
              <a:t>, DONDE un experto construye escenarios con las tareas que el usuario deberá realizar y las ejecuta asumiendo el rol del propio usuario. </a:t>
            </a:r>
          </a:p>
          <a:p>
            <a:pPr algn="just"/>
            <a:endParaRPr lang="es-E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1627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575828" y="1048527"/>
            <a:ext cx="10701017" cy="4322619"/>
          </a:xfrm>
        </p:spPr>
        <p:txBody>
          <a:bodyPr>
            <a:noAutofit/>
          </a:bodyPr>
          <a:lstStyle/>
          <a:p>
            <a:pPr algn="just">
              <a:buFont typeface="Wingdings" panose="05000000000000000000" pitchFamily="2" charset="2"/>
              <a:buChar char="Ø"/>
            </a:pPr>
            <a:r>
              <a:rPr lang="es-ES" sz="1800" dirty="0">
                <a:latin typeface="Times New Roman" panose="02020603050405020304" pitchFamily="18" charset="0"/>
                <a:cs typeface="Times New Roman" panose="02020603050405020304" pitchFamily="18" charset="0"/>
              </a:rPr>
              <a:t>En la </a:t>
            </a:r>
            <a:r>
              <a:rPr lang="es-ES" sz="1800" b="1" dirty="0">
                <a:latin typeface="Times New Roman" panose="02020603050405020304" pitchFamily="18" charset="0"/>
                <a:cs typeface="Times New Roman" panose="02020603050405020304" pitchFamily="18" charset="0"/>
              </a:rPr>
              <a:t>inspección de estándares</a:t>
            </a:r>
            <a:r>
              <a:rPr lang="es-ES" sz="1800" dirty="0">
                <a:latin typeface="Times New Roman" panose="02020603050405020304" pitchFamily="18" charset="0"/>
                <a:cs typeface="Times New Roman" panose="02020603050405020304" pitchFamily="18" charset="0"/>
              </a:rPr>
              <a:t> un experto en usabilidad examina si la interfaz sigue las especificaciones y los estándares definidos por la industria o por las organizaciones internacionales.</a:t>
            </a:r>
          </a:p>
          <a:p>
            <a:pPr algn="just">
              <a:buFont typeface="Wingdings" panose="05000000000000000000" pitchFamily="2" charset="2"/>
              <a:buChar char="Ø"/>
            </a:pPr>
            <a:r>
              <a:rPr lang="es-ES" sz="1800" dirty="0">
                <a:latin typeface="Times New Roman" panose="02020603050405020304" pitchFamily="18" charset="0"/>
                <a:cs typeface="Times New Roman" panose="02020603050405020304" pitchFamily="18" charset="0"/>
              </a:rPr>
              <a:t>En la </a:t>
            </a:r>
            <a:r>
              <a:rPr lang="es-ES" sz="1800" b="1" dirty="0">
                <a:latin typeface="Times New Roman" panose="02020603050405020304" pitchFamily="18" charset="0"/>
                <a:cs typeface="Times New Roman" panose="02020603050405020304" pitchFamily="18" charset="0"/>
              </a:rPr>
              <a:t>inspección de características </a:t>
            </a:r>
            <a:r>
              <a:rPr lang="es-ES" sz="1800" dirty="0">
                <a:latin typeface="Times New Roman" panose="02020603050405020304" pitchFamily="18" charset="0"/>
                <a:cs typeface="Times New Roman" panose="02020603050405020304" pitchFamily="18" charset="0"/>
              </a:rPr>
              <a:t>se analiza un conjunto de propiedades y características extraídas a partir de la definición de un </a:t>
            </a:r>
            <a:r>
              <a:rPr lang="es-ES" sz="1800" b="1" dirty="0">
                <a:latin typeface="Times New Roman" panose="02020603050405020304" pitchFamily="18" charset="0"/>
                <a:cs typeface="Times New Roman" panose="02020603050405020304" pitchFamily="18" charset="0"/>
              </a:rPr>
              <a:t>escenario</a:t>
            </a:r>
            <a:r>
              <a:rPr lang="es-ES" sz="1800" dirty="0">
                <a:latin typeface="Times New Roman" panose="02020603050405020304" pitchFamily="18" charset="0"/>
                <a:cs typeface="Times New Roman" panose="02020603050405020304" pitchFamily="18" charset="0"/>
              </a:rPr>
              <a:t> y de sus tareas asociadas. </a:t>
            </a:r>
          </a:p>
          <a:p>
            <a:pPr algn="just">
              <a:buFont typeface="Wingdings" panose="05000000000000000000" pitchFamily="2" charset="2"/>
              <a:buChar char="Ø"/>
            </a:pPr>
            <a:r>
              <a:rPr lang="es-ES" sz="1800" dirty="0">
                <a:latin typeface="Times New Roman" panose="02020603050405020304" pitchFamily="18" charset="0"/>
                <a:cs typeface="Times New Roman" panose="02020603050405020304" pitchFamily="18" charset="0"/>
              </a:rPr>
              <a:t>En la </a:t>
            </a:r>
            <a:r>
              <a:rPr lang="es-ES" sz="1800" b="1" dirty="0">
                <a:latin typeface="Times New Roman" panose="02020603050405020304" pitchFamily="18" charset="0"/>
                <a:cs typeface="Times New Roman" panose="02020603050405020304" pitchFamily="18" charset="0"/>
              </a:rPr>
              <a:t>inspección de consistencia </a:t>
            </a:r>
            <a:r>
              <a:rPr lang="es-ES" sz="1800" dirty="0">
                <a:latin typeface="Times New Roman" panose="02020603050405020304" pitchFamily="18" charset="0"/>
                <a:cs typeface="Times New Roman" panose="02020603050405020304" pitchFamily="18" charset="0"/>
              </a:rPr>
              <a:t>se evalúa si un diseño está en concordancia con otros diseños que también se deben presentar al usuario. Un experto en usabilidad analiza los diferentes diseños e interfaces de usuario para comprobar que las interacciones y los procesos se realizan de forma coherente y similar entre ellos. Es recomendable llevar a cabo esta evaluación en las primeras etapas del proyecto y así evitar desarrollos que más tarde se tengan que corregir.</a:t>
            </a:r>
          </a:p>
        </p:txBody>
      </p:sp>
    </p:spTree>
    <p:extLst>
      <p:ext uri="{BB962C8B-B14F-4D97-AF65-F5344CB8AC3E}">
        <p14:creationId xmlns:p14="http://schemas.microsoft.com/office/powerpoint/2010/main" val="39462089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3" name="Marcador de contenido 2"/>
          <p:cNvPicPr>
            <a:picLocks noGrp="1" noChangeAspect="1"/>
          </p:cNvPicPr>
          <p:nvPr>
            <p:ph sz="quarter" idx="13"/>
          </p:nvPr>
        </p:nvPicPr>
        <p:blipFill>
          <a:blip r:embed="rId4"/>
          <a:stretch>
            <a:fillRect/>
          </a:stretch>
        </p:blipFill>
        <p:spPr>
          <a:xfrm>
            <a:off x="2244436" y="1006764"/>
            <a:ext cx="7296728" cy="4239491"/>
          </a:xfrm>
          <a:prstGeom prst="rect">
            <a:avLst/>
          </a:prstGeom>
        </p:spPr>
      </p:pic>
    </p:spTree>
    <p:extLst>
      <p:ext uri="{BB962C8B-B14F-4D97-AF65-F5344CB8AC3E}">
        <p14:creationId xmlns:p14="http://schemas.microsoft.com/office/powerpoint/2010/main" val="32300362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3020" y="0"/>
            <a:ext cx="10562470" cy="1151965"/>
          </a:xfrm>
        </p:spPr>
        <p:txBody>
          <a:bodyPr>
            <a:normAutofit/>
          </a:bodyPr>
          <a:lstStyle/>
          <a:p>
            <a:pPr algn="ctr"/>
            <a:r>
              <a:rPr lang="es-ES" sz="3200" dirty="0"/>
              <a:t>2. El diseño centrado en el usuario</a:t>
            </a:r>
            <a:endParaRPr lang="es-ES" sz="32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6" name="Marcador de contenido 5"/>
          <p:cNvPicPr>
            <a:picLocks noGrp="1" noChangeAspect="1"/>
          </p:cNvPicPr>
          <p:nvPr>
            <p:ph sz="quarter" idx="13"/>
          </p:nvPr>
        </p:nvPicPr>
        <p:blipFill>
          <a:blip r:embed="rId4"/>
          <a:stretch>
            <a:fillRect/>
          </a:stretch>
        </p:blipFill>
        <p:spPr>
          <a:xfrm>
            <a:off x="2844801" y="997528"/>
            <a:ext cx="5818908" cy="4377748"/>
          </a:xfrm>
          <a:prstGeom prst="rect">
            <a:avLst/>
          </a:prstGeom>
        </p:spPr>
      </p:pic>
    </p:spTree>
    <p:extLst>
      <p:ext uri="{BB962C8B-B14F-4D97-AF65-F5344CB8AC3E}">
        <p14:creationId xmlns:p14="http://schemas.microsoft.com/office/powerpoint/2010/main" val="21610594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2243" y="0"/>
            <a:ext cx="12244243" cy="1151965"/>
          </a:xfrm>
        </p:spPr>
        <p:txBody>
          <a:bodyPr>
            <a:normAutofit/>
          </a:bodyPr>
          <a:lstStyle/>
          <a:p>
            <a:pPr algn="ctr"/>
            <a:r>
              <a:rPr lang="es-ES" sz="2800" dirty="0"/>
              <a:t>3. El CONSUMIDOR MULTIDISPOSITIVO Y LA CONVERGENCIA DE PLATAFORMAS</a:t>
            </a:r>
            <a:endParaRPr lang="es-ES" sz="28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406401" y="1048527"/>
            <a:ext cx="11004750" cy="4322619"/>
          </a:xfrm>
        </p:spPr>
        <p:txBody>
          <a:bodyPr>
            <a:noAutofit/>
          </a:bodyPr>
          <a:lstStyle/>
          <a:p>
            <a:pPr algn="just"/>
            <a:r>
              <a:rPr lang="es-ES" sz="2100" b="1" dirty="0">
                <a:latin typeface="Times New Roman" panose="02020603050405020304" pitchFamily="18" charset="0"/>
                <a:cs typeface="Times New Roman" panose="02020603050405020304" pitchFamily="18" charset="0"/>
              </a:rPr>
              <a:t>Consumidor </a:t>
            </a:r>
            <a:r>
              <a:rPr lang="es-ES" sz="2100" b="1" dirty="0" err="1">
                <a:latin typeface="Times New Roman" panose="02020603050405020304" pitchFamily="18" charset="0"/>
                <a:cs typeface="Times New Roman" panose="02020603050405020304" pitchFamily="18" charset="0"/>
              </a:rPr>
              <a:t>multidispositivo</a:t>
            </a:r>
            <a:r>
              <a:rPr lang="es-ES" sz="2100" dirty="0">
                <a:latin typeface="Times New Roman" panose="02020603050405020304" pitchFamily="18" charset="0"/>
                <a:cs typeface="Times New Roman" panose="02020603050405020304" pitchFamily="18" charset="0"/>
              </a:rPr>
              <a:t>: término empleado para definir a las personas que interactúan con múltiples dispositivos a la hora de acceder a los contenidos. </a:t>
            </a:r>
          </a:p>
          <a:p>
            <a:pPr marL="0" indent="0" algn="just">
              <a:buNone/>
            </a:pPr>
            <a:r>
              <a:rPr lang="es-ES" sz="2100" dirty="0">
                <a:latin typeface="Times New Roman" panose="02020603050405020304" pitchFamily="18" charset="0"/>
                <a:cs typeface="Times New Roman" panose="02020603050405020304" pitchFamily="18" charset="0"/>
              </a:rPr>
              <a:t>La tendencia hacia el consumo móvil está desembocando en la aparición de los consumidores </a:t>
            </a:r>
            <a:r>
              <a:rPr lang="es-ES" sz="2100" dirty="0" err="1">
                <a:latin typeface="Times New Roman" panose="02020603050405020304" pitchFamily="18" charset="0"/>
                <a:cs typeface="Times New Roman" panose="02020603050405020304" pitchFamily="18" charset="0"/>
              </a:rPr>
              <a:t>multipantalla</a:t>
            </a:r>
            <a:r>
              <a:rPr lang="es-ES" sz="2100" dirty="0">
                <a:latin typeface="Times New Roman" panose="02020603050405020304" pitchFamily="18" charset="0"/>
                <a:cs typeface="Times New Roman" panose="02020603050405020304" pitchFamily="18" charset="0"/>
              </a:rPr>
              <a:t> y </a:t>
            </a:r>
            <a:r>
              <a:rPr lang="es-ES" sz="2100" dirty="0" err="1">
                <a:latin typeface="Times New Roman" panose="02020603050405020304" pitchFamily="18" charset="0"/>
                <a:cs typeface="Times New Roman" panose="02020603050405020304" pitchFamily="18" charset="0"/>
              </a:rPr>
              <a:t>multidispositivo</a:t>
            </a:r>
            <a:r>
              <a:rPr lang="es-ES" sz="2100" dirty="0">
                <a:latin typeface="Times New Roman" panose="02020603050405020304" pitchFamily="18" charset="0"/>
                <a:cs typeface="Times New Roman" panose="02020603050405020304" pitchFamily="18" charset="0"/>
              </a:rPr>
              <a:t>, que consumen contenidos en diversas pantallas, pudiendo comenzar su reproducción en un dispositivo y finalizarlo en otro distinto, o consumir un tipo de contenido en una pantalla (por ejemplo, serie de televisión) mientras que se comenta en las redes sociales en otra pantalla.</a:t>
            </a:r>
            <a:endParaRPr lang="es-ES" sz="21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54224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75" y="118585"/>
            <a:ext cx="10696776" cy="1151965"/>
          </a:xfrm>
        </p:spPr>
        <p:txBody>
          <a:bodyPr>
            <a:normAutofit/>
          </a:bodyPr>
          <a:lstStyle/>
          <a:p>
            <a:pPr algn="ctr"/>
            <a:r>
              <a:rPr lang="es-ES" sz="2800" dirty="0"/>
              <a:t>3. El CONSUMIDOR MULTIDISPOSITIVO Y LA CONVERGENCIA DE PLATAFORMAS</a:t>
            </a:r>
            <a:endParaRPr lang="es-ES" sz="28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6" name="Marcador de contenido 5"/>
          <p:cNvSpPr>
            <a:spLocks noGrp="1"/>
          </p:cNvSpPr>
          <p:nvPr>
            <p:ph sz="quarter" idx="13"/>
          </p:nvPr>
        </p:nvSpPr>
        <p:spPr>
          <a:xfrm>
            <a:off x="406401" y="923637"/>
            <a:ext cx="11004750" cy="4447510"/>
          </a:xfrm>
        </p:spPr>
        <p:txBody>
          <a:bodyPr>
            <a:noAutofit/>
          </a:bodyPr>
          <a:lstStyle/>
          <a:p>
            <a:pPr algn="just"/>
            <a:r>
              <a:rPr lang="es-ES" sz="2400" b="1" dirty="0">
                <a:latin typeface="Times New Roman" panose="02020603050405020304" pitchFamily="18" charset="0"/>
                <a:cs typeface="Times New Roman" panose="02020603050405020304" pitchFamily="18" charset="0"/>
              </a:rPr>
              <a:t>Convergencia de plataformas</a:t>
            </a:r>
            <a:r>
              <a:rPr lang="es-ES" sz="2400" dirty="0">
                <a:latin typeface="Times New Roman" panose="02020603050405020304" pitchFamily="18" charset="0"/>
                <a:cs typeface="Times New Roman" panose="02020603050405020304" pitchFamily="18" charset="0"/>
              </a:rPr>
              <a:t>: en la actualidad Asistimos a un escenario de convergencia de medios. Televisión, radio, Internet o redes sociales ya no se conciben como áreas separadas e independientes en el seno de una empresa dedicada a la información. De aquí subyace una de las tendencias predominantes en cualquier tipo de empresa dedicada al mundo del marketing y la publicidad: profesionales multimedia (360º), capaces de publicar y adaptar el contenido a las diferentes plataformas. </a:t>
            </a:r>
            <a:endParaRPr lang="es-ES" sz="24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60692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665" y="-92364"/>
            <a:ext cx="11874789" cy="1151965"/>
          </a:xfrm>
        </p:spPr>
        <p:txBody>
          <a:bodyPr>
            <a:normAutofit/>
          </a:bodyPr>
          <a:lstStyle/>
          <a:p>
            <a:pPr algn="ctr"/>
            <a:r>
              <a:rPr lang="es-ES" sz="2800" dirty="0"/>
              <a:t>3. El CONSUMIDOR MULTIDISPOSITIVO Y LA CONVERGENCIA DE PLATAFORMAS</a:t>
            </a:r>
            <a:endParaRPr lang="es-ES" sz="28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1026" name="Picture 2" descr="https://i2.wp.com/observatoriocibermedios.upf.edu/wp-content/uploads/2020/07/01-journalism-platform.png?resize=624%2C543&amp;ssl=1"/>
          <p:cNvPicPr>
            <a:picLocks noGrp="1" noChangeAspect="1" noChangeArrowheads="1"/>
          </p:cNvPicPr>
          <p:nvPr>
            <p:ph sz="quarter" idx="13"/>
          </p:nvPr>
        </p:nvPicPr>
        <p:blipFill>
          <a:blip r:embed="rId4">
            <a:extLst>
              <a:ext uri="{28A0092B-C50C-407E-A947-70E740481C1C}">
                <a14:useLocalDpi xmlns:a14="http://schemas.microsoft.com/office/drawing/2010/main" val="0"/>
              </a:ext>
            </a:extLst>
          </a:blip>
          <a:srcRect/>
          <a:stretch>
            <a:fillRect/>
          </a:stretch>
        </p:blipFill>
        <p:spPr bwMode="auto">
          <a:xfrm>
            <a:off x="2004291" y="803564"/>
            <a:ext cx="7758545" cy="4796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7921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3418" y="-73891"/>
            <a:ext cx="10722663" cy="1151965"/>
          </a:xfrm>
        </p:spPr>
        <p:txBody>
          <a:bodyPr>
            <a:normAutofit/>
          </a:bodyPr>
          <a:lstStyle/>
          <a:p>
            <a:pPr algn="ctr"/>
            <a:r>
              <a:rPr lang="es-ES" sz="2800" dirty="0"/>
              <a:t>3. El CONSUMIDOR MULTIDISPOSITIVO Y LA CONVERGENCIA DE PLATAFORMAS</a:t>
            </a:r>
            <a:endParaRPr lang="es-ES" sz="28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807492" y="-153331"/>
            <a:ext cx="10394707" cy="3311189"/>
          </a:xfrm>
        </p:spPr>
        <p:txBody>
          <a:bodyPr>
            <a:normAutofit/>
          </a:bodyPr>
          <a:lstStyle/>
          <a:p>
            <a:pPr marL="0" indent="0">
              <a:buNone/>
            </a:pPr>
            <a:r>
              <a:rPr lang="es-ES" sz="2400" b="1" dirty="0">
                <a:latin typeface="Times New Roman" panose="02020603050405020304" pitchFamily="18" charset="0"/>
                <a:cs typeface="Times New Roman" panose="02020603050405020304" pitchFamily="18" charset="0"/>
              </a:rPr>
              <a:t>Algunos datos para nuestra reflexión…</a:t>
            </a:r>
          </a:p>
          <a:p>
            <a:pPr marL="0" indent="0">
              <a:buNone/>
            </a:pPr>
            <a:endParaRPr lang="es-ES" sz="2400" b="1" dirty="0">
              <a:latin typeface="Times New Roman" panose="02020603050405020304" pitchFamily="18" charset="0"/>
              <a:cs typeface="Times New Roman" panose="02020603050405020304" pitchFamily="18" charset="0"/>
            </a:endParaRPr>
          </a:p>
        </p:txBody>
      </p:sp>
      <p:pic>
        <p:nvPicPr>
          <p:cNvPr id="5" name="Imagen 4"/>
          <p:cNvPicPr>
            <a:picLocks noChangeAspect="1"/>
          </p:cNvPicPr>
          <p:nvPr/>
        </p:nvPicPr>
        <p:blipFill>
          <a:blip r:embed="rId4"/>
          <a:stretch>
            <a:fillRect/>
          </a:stretch>
        </p:blipFill>
        <p:spPr>
          <a:xfrm>
            <a:off x="3927185" y="1584620"/>
            <a:ext cx="3543300" cy="3871624"/>
          </a:xfrm>
          <a:prstGeom prst="rect">
            <a:avLst/>
          </a:prstGeom>
        </p:spPr>
      </p:pic>
    </p:spTree>
    <p:extLst>
      <p:ext uri="{BB962C8B-B14F-4D97-AF65-F5344CB8AC3E}">
        <p14:creationId xmlns:p14="http://schemas.microsoft.com/office/powerpoint/2010/main" val="24423045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9527" y="-73891"/>
            <a:ext cx="10796554" cy="1151965"/>
          </a:xfrm>
        </p:spPr>
        <p:txBody>
          <a:bodyPr>
            <a:normAutofit/>
          </a:bodyPr>
          <a:lstStyle/>
          <a:p>
            <a:pPr algn="ctr"/>
            <a:r>
              <a:rPr lang="es-ES" sz="2800" dirty="0"/>
              <a:t>3. El CONSUMIDOR MULTIDISPOSITIVO Y LA CONVERGENCIA DE PLATAFORMAS</a:t>
            </a:r>
            <a:endParaRPr lang="es-ES" sz="28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807492" y="-153331"/>
            <a:ext cx="10394707" cy="3311189"/>
          </a:xfrm>
        </p:spPr>
        <p:txBody>
          <a:bodyPr>
            <a:normAutofit/>
          </a:bodyPr>
          <a:lstStyle/>
          <a:p>
            <a:pPr marL="0" indent="0">
              <a:buNone/>
            </a:pPr>
            <a:r>
              <a:rPr lang="es-ES" sz="2400" b="1" dirty="0">
                <a:latin typeface="Times New Roman" panose="02020603050405020304" pitchFamily="18" charset="0"/>
                <a:cs typeface="Times New Roman" panose="02020603050405020304" pitchFamily="18" charset="0"/>
              </a:rPr>
              <a:t>Algunos datos para nuestra reflexión…</a:t>
            </a:r>
          </a:p>
          <a:p>
            <a:pPr marL="0" indent="0">
              <a:buNone/>
            </a:pPr>
            <a:endParaRPr lang="es-ES" sz="2400" b="1" dirty="0">
              <a:latin typeface="Times New Roman" panose="02020603050405020304" pitchFamily="18" charset="0"/>
              <a:cs typeface="Times New Roman" panose="02020603050405020304" pitchFamily="18" charset="0"/>
            </a:endParaRPr>
          </a:p>
        </p:txBody>
      </p:sp>
      <p:pic>
        <p:nvPicPr>
          <p:cNvPr id="5" name="Imagen 4"/>
          <p:cNvPicPr>
            <a:picLocks noChangeAspect="1"/>
          </p:cNvPicPr>
          <p:nvPr/>
        </p:nvPicPr>
        <p:blipFill>
          <a:blip r:embed="rId4"/>
          <a:stretch>
            <a:fillRect/>
          </a:stretch>
        </p:blipFill>
        <p:spPr>
          <a:xfrm>
            <a:off x="1828877" y="1584620"/>
            <a:ext cx="3543300" cy="3871624"/>
          </a:xfrm>
          <a:prstGeom prst="rect">
            <a:avLst/>
          </a:prstGeom>
        </p:spPr>
      </p:pic>
      <p:pic>
        <p:nvPicPr>
          <p:cNvPr id="6" name="Imagen 5"/>
          <p:cNvPicPr>
            <a:picLocks noChangeAspect="1"/>
          </p:cNvPicPr>
          <p:nvPr/>
        </p:nvPicPr>
        <p:blipFill>
          <a:blip r:embed="rId5"/>
          <a:stretch>
            <a:fillRect/>
          </a:stretch>
        </p:blipFill>
        <p:spPr>
          <a:xfrm>
            <a:off x="6004845" y="1584620"/>
            <a:ext cx="3286125" cy="3871624"/>
          </a:xfrm>
          <a:prstGeom prst="rect">
            <a:avLst/>
          </a:prstGeom>
        </p:spPr>
      </p:pic>
    </p:spTree>
    <p:extLst>
      <p:ext uri="{BB962C8B-B14F-4D97-AF65-F5344CB8AC3E}">
        <p14:creationId xmlns:p14="http://schemas.microsoft.com/office/powerpoint/2010/main" val="2136404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0982" y="-73891"/>
            <a:ext cx="10935099" cy="1151965"/>
          </a:xfrm>
        </p:spPr>
        <p:txBody>
          <a:bodyPr>
            <a:normAutofit/>
          </a:bodyPr>
          <a:lstStyle/>
          <a:p>
            <a:pPr algn="ctr"/>
            <a:r>
              <a:rPr lang="es-ES" sz="2800" dirty="0"/>
              <a:t>3. El CONSUMIDOR MULTIDISPOSITIVO Y LA CONVERGENCIA DE PLATAFORMAS</a:t>
            </a:r>
            <a:endParaRPr lang="es-ES" sz="28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807492" y="-153331"/>
            <a:ext cx="10394707" cy="3311189"/>
          </a:xfrm>
        </p:spPr>
        <p:txBody>
          <a:bodyPr>
            <a:normAutofit/>
          </a:bodyPr>
          <a:lstStyle/>
          <a:p>
            <a:pPr marL="0" indent="0">
              <a:buNone/>
            </a:pPr>
            <a:r>
              <a:rPr lang="es-ES" sz="2400" b="1" dirty="0">
                <a:latin typeface="Times New Roman" panose="02020603050405020304" pitchFamily="18" charset="0"/>
                <a:cs typeface="Times New Roman" panose="02020603050405020304" pitchFamily="18" charset="0"/>
              </a:rPr>
              <a:t>Algunos datos para nuestra reflexión…</a:t>
            </a:r>
          </a:p>
          <a:p>
            <a:pPr marL="0" indent="0">
              <a:buNone/>
            </a:pPr>
            <a:endParaRPr lang="es-ES" sz="2400" b="1" dirty="0">
              <a:latin typeface="Times New Roman" panose="02020603050405020304" pitchFamily="18" charset="0"/>
              <a:cs typeface="Times New Roman" panose="02020603050405020304" pitchFamily="18" charset="0"/>
            </a:endParaRPr>
          </a:p>
        </p:txBody>
      </p:sp>
      <p:pic>
        <p:nvPicPr>
          <p:cNvPr id="7" name="Imagen 6"/>
          <p:cNvPicPr>
            <a:picLocks noChangeAspect="1"/>
          </p:cNvPicPr>
          <p:nvPr/>
        </p:nvPicPr>
        <p:blipFill>
          <a:blip r:embed="rId4"/>
          <a:stretch>
            <a:fillRect/>
          </a:stretch>
        </p:blipFill>
        <p:spPr>
          <a:xfrm>
            <a:off x="1103023" y="2013528"/>
            <a:ext cx="3190875" cy="2494396"/>
          </a:xfrm>
          <a:prstGeom prst="rect">
            <a:avLst/>
          </a:prstGeom>
        </p:spPr>
      </p:pic>
      <p:pic>
        <p:nvPicPr>
          <p:cNvPr id="8" name="Imagen 7"/>
          <p:cNvPicPr>
            <a:picLocks noChangeAspect="1"/>
          </p:cNvPicPr>
          <p:nvPr/>
        </p:nvPicPr>
        <p:blipFill>
          <a:blip r:embed="rId5"/>
          <a:stretch>
            <a:fillRect/>
          </a:stretch>
        </p:blipFill>
        <p:spPr>
          <a:xfrm>
            <a:off x="7103773" y="2013528"/>
            <a:ext cx="2847975" cy="2494395"/>
          </a:xfrm>
          <a:prstGeom prst="rect">
            <a:avLst/>
          </a:prstGeom>
        </p:spPr>
      </p:pic>
      <p:sp>
        <p:nvSpPr>
          <p:cNvPr id="9" name="CuadroTexto 8"/>
          <p:cNvSpPr txBox="1"/>
          <p:nvPr/>
        </p:nvSpPr>
        <p:spPr>
          <a:xfrm>
            <a:off x="4991368" y="2660560"/>
            <a:ext cx="1414934" cy="1200329"/>
          </a:xfrm>
          <a:prstGeom prst="rect">
            <a:avLst/>
          </a:prstGeom>
          <a:noFill/>
        </p:spPr>
        <p:txBody>
          <a:bodyPr wrap="square" rtlCol="0">
            <a:spAutoFit/>
          </a:bodyPr>
          <a:lstStyle/>
          <a:p>
            <a:r>
              <a:rPr lang="es-ES" sz="7200" dirty="0">
                <a:latin typeface="Times New Roman" panose="02020603050405020304" pitchFamily="18" charset="0"/>
                <a:cs typeface="Times New Roman" panose="02020603050405020304" pitchFamily="18" charset="0"/>
              </a:rPr>
              <a:t>VS</a:t>
            </a:r>
          </a:p>
        </p:txBody>
      </p:sp>
    </p:spTree>
    <p:extLst>
      <p:ext uri="{BB962C8B-B14F-4D97-AF65-F5344CB8AC3E}">
        <p14:creationId xmlns:p14="http://schemas.microsoft.com/office/powerpoint/2010/main" val="265967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60218" y="-73891"/>
            <a:ext cx="10925863" cy="1151965"/>
          </a:xfrm>
        </p:spPr>
        <p:txBody>
          <a:bodyPr>
            <a:normAutofit/>
          </a:bodyPr>
          <a:lstStyle/>
          <a:p>
            <a:pPr algn="ctr"/>
            <a:r>
              <a:rPr lang="es-ES" sz="2800" dirty="0"/>
              <a:t>3. El CONSUMIDOR MULTIDISPOSITIVO Y LA CONVERGENCIA DE PLATAFORMAS</a:t>
            </a:r>
            <a:endParaRPr lang="es-ES" sz="28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807492" y="-153331"/>
            <a:ext cx="10394707" cy="3311189"/>
          </a:xfrm>
        </p:spPr>
        <p:txBody>
          <a:bodyPr>
            <a:normAutofit/>
          </a:bodyPr>
          <a:lstStyle/>
          <a:p>
            <a:pPr marL="0" indent="0">
              <a:buNone/>
            </a:pPr>
            <a:r>
              <a:rPr lang="es-ES" sz="2400" b="1" dirty="0">
                <a:latin typeface="Times New Roman" panose="02020603050405020304" pitchFamily="18" charset="0"/>
                <a:cs typeface="Times New Roman" panose="02020603050405020304" pitchFamily="18" charset="0"/>
              </a:rPr>
              <a:t>Algunos datos para nuestra reflexión…</a:t>
            </a:r>
          </a:p>
          <a:p>
            <a:pPr marL="0" indent="0">
              <a:buNone/>
            </a:pPr>
            <a:endParaRPr lang="es-ES" sz="2400" b="1" dirty="0">
              <a:latin typeface="Times New Roman" panose="02020603050405020304" pitchFamily="18" charset="0"/>
              <a:cs typeface="Times New Roman" panose="02020603050405020304" pitchFamily="18" charset="0"/>
            </a:endParaRPr>
          </a:p>
        </p:txBody>
      </p:sp>
      <p:pic>
        <p:nvPicPr>
          <p:cNvPr id="7" name="Imagen 6"/>
          <p:cNvPicPr>
            <a:picLocks noChangeAspect="1"/>
          </p:cNvPicPr>
          <p:nvPr/>
        </p:nvPicPr>
        <p:blipFill>
          <a:blip r:embed="rId4"/>
          <a:stretch>
            <a:fillRect/>
          </a:stretch>
        </p:blipFill>
        <p:spPr>
          <a:xfrm>
            <a:off x="559586" y="2714141"/>
            <a:ext cx="3238500" cy="2886075"/>
          </a:xfrm>
          <a:prstGeom prst="rect">
            <a:avLst/>
          </a:prstGeom>
        </p:spPr>
      </p:pic>
      <p:pic>
        <p:nvPicPr>
          <p:cNvPr id="9" name="Imagen 8"/>
          <p:cNvPicPr>
            <a:picLocks noChangeAspect="1"/>
          </p:cNvPicPr>
          <p:nvPr/>
        </p:nvPicPr>
        <p:blipFill>
          <a:blip r:embed="rId5"/>
          <a:stretch>
            <a:fillRect/>
          </a:stretch>
        </p:blipFill>
        <p:spPr>
          <a:xfrm>
            <a:off x="1894807" y="1502263"/>
            <a:ext cx="8220075" cy="1018622"/>
          </a:xfrm>
          <a:prstGeom prst="rect">
            <a:avLst/>
          </a:prstGeom>
        </p:spPr>
      </p:pic>
      <p:pic>
        <p:nvPicPr>
          <p:cNvPr id="10" name="Imagen 9"/>
          <p:cNvPicPr>
            <a:picLocks noChangeAspect="1"/>
          </p:cNvPicPr>
          <p:nvPr/>
        </p:nvPicPr>
        <p:blipFill>
          <a:blip r:embed="rId6"/>
          <a:stretch>
            <a:fillRect/>
          </a:stretch>
        </p:blipFill>
        <p:spPr>
          <a:xfrm>
            <a:off x="4514181" y="2823296"/>
            <a:ext cx="2981325" cy="2486025"/>
          </a:xfrm>
          <a:prstGeom prst="rect">
            <a:avLst/>
          </a:prstGeom>
        </p:spPr>
      </p:pic>
      <p:pic>
        <p:nvPicPr>
          <p:cNvPr id="11" name="Imagen 10"/>
          <p:cNvPicPr>
            <a:picLocks noChangeAspect="1"/>
          </p:cNvPicPr>
          <p:nvPr/>
        </p:nvPicPr>
        <p:blipFill>
          <a:blip r:embed="rId7"/>
          <a:stretch>
            <a:fillRect/>
          </a:stretch>
        </p:blipFill>
        <p:spPr>
          <a:xfrm>
            <a:off x="8039897" y="2714140"/>
            <a:ext cx="3162300" cy="2782431"/>
          </a:xfrm>
          <a:prstGeom prst="rect">
            <a:avLst/>
          </a:prstGeom>
        </p:spPr>
      </p:pic>
    </p:spTree>
    <p:extLst>
      <p:ext uri="{BB962C8B-B14F-4D97-AF65-F5344CB8AC3E}">
        <p14:creationId xmlns:p14="http://schemas.microsoft.com/office/powerpoint/2010/main" val="175588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7855" y="-73891"/>
            <a:ext cx="11018226" cy="1151965"/>
          </a:xfrm>
        </p:spPr>
        <p:txBody>
          <a:bodyPr>
            <a:normAutofit/>
          </a:bodyPr>
          <a:lstStyle/>
          <a:p>
            <a:pPr algn="ctr"/>
            <a:r>
              <a:rPr lang="es-ES" sz="2800" dirty="0"/>
              <a:t>3. El CONSUMIDOR MULTIDISPOSITIVO Y LA CONVERGENCIA DE PLATAFORMAS</a:t>
            </a:r>
            <a:endParaRPr lang="es-ES" sz="28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807492" y="-153331"/>
            <a:ext cx="10394707" cy="3311189"/>
          </a:xfrm>
        </p:spPr>
        <p:txBody>
          <a:bodyPr>
            <a:normAutofit/>
          </a:bodyPr>
          <a:lstStyle/>
          <a:p>
            <a:pPr marL="0" indent="0">
              <a:buNone/>
            </a:pPr>
            <a:r>
              <a:rPr lang="es-ES" sz="2400" b="1" dirty="0">
                <a:latin typeface="Times New Roman" panose="02020603050405020304" pitchFamily="18" charset="0"/>
                <a:cs typeface="Times New Roman" panose="02020603050405020304" pitchFamily="18" charset="0"/>
              </a:rPr>
              <a:t>Algunos datos para nuestra reflexión…</a:t>
            </a:r>
          </a:p>
          <a:p>
            <a:pPr marL="0" indent="0">
              <a:buNone/>
            </a:pPr>
            <a:endParaRPr lang="es-ES" sz="2400" b="1" dirty="0">
              <a:latin typeface="Times New Roman" panose="02020603050405020304" pitchFamily="18" charset="0"/>
              <a:cs typeface="Times New Roman" panose="02020603050405020304" pitchFamily="18" charset="0"/>
            </a:endParaRPr>
          </a:p>
        </p:txBody>
      </p:sp>
      <p:pic>
        <p:nvPicPr>
          <p:cNvPr id="10" name="Imagen 9"/>
          <p:cNvPicPr>
            <a:picLocks noChangeAspect="1"/>
          </p:cNvPicPr>
          <p:nvPr/>
        </p:nvPicPr>
        <p:blipFill>
          <a:blip r:embed="rId4"/>
          <a:stretch>
            <a:fillRect/>
          </a:stretch>
        </p:blipFill>
        <p:spPr>
          <a:xfrm>
            <a:off x="3936189" y="1525232"/>
            <a:ext cx="7590793" cy="3886252"/>
          </a:xfrm>
          <a:prstGeom prst="rect">
            <a:avLst/>
          </a:prstGeom>
        </p:spPr>
      </p:pic>
      <p:pic>
        <p:nvPicPr>
          <p:cNvPr id="11" name="Imagen 10"/>
          <p:cNvPicPr>
            <a:picLocks noChangeAspect="1"/>
          </p:cNvPicPr>
          <p:nvPr/>
        </p:nvPicPr>
        <p:blipFill>
          <a:blip r:embed="rId5"/>
          <a:stretch>
            <a:fillRect/>
          </a:stretch>
        </p:blipFill>
        <p:spPr>
          <a:xfrm>
            <a:off x="604021" y="2072946"/>
            <a:ext cx="2990850" cy="2790825"/>
          </a:xfrm>
          <a:prstGeom prst="rect">
            <a:avLst/>
          </a:prstGeom>
        </p:spPr>
      </p:pic>
    </p:spTree>
    <p:extLst>
      <p:ext uri="{BB962C8B-B14F-4D97-AF65-F5344CB8AC3E}">
        <p14:creationId xmlns:p14="http://schemas.microsoft.com/office/powerpoint/2010/main" val="170532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1818" y="-73891"/>
            <a:ext cx="10824263" cy="1151965"/>
          </a:xfrm>
        </p:spPr>
        <p:txBody>
          <a:bodyPr>
            <a:normAutofit/>
          </a:bodyPr>
          <a:lstStyle/>
          <a:p>
            <a:pPr algn="ctr"/>
            <a:r>
              <a:rPr lang="es-ES" sz="2800" dirty="0"/>
              <a:t>3. El CONSUMIDOR MULTIDISPOSITIVO Y LA CONVERGENCIA DE PLATAFORMAS</a:t>
            </a:r>
            <a:endParaRPr lang="es-ES" sz="28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sp>
        <p:nvSpPr>
          <p:cNvPr id="3" name="Marcador de contenido 2"/>
          <p:cNvSpPr>
            <a:spLocks noGrp="1"/>
          </p:cNvSpPr>
          <p:nvPr>
            <p:ph sz="quarter" idx="13"/>
          </p:nvPr>
        </p:nvSpPr>
        <p:spPr>
          <a:xfrm>
            <a:off x="807492" y="-153331"/>
            <a:ext cx="10394707" cy="3311189"/>
          </a:xfrm>
        </p:spPr>
        <p:txBody>
          <a:bodyPr>
            <a:normAutofit/>
          </a:bodyPr>
          <a:lstStyle/>
          <a:p>
            <a:pPr marL="0" indent="0">
              <a:buNone/>
            </a:pPr>
            <a:r>
              <a:rPr lang="es-ES" sz="2400" b="1" dirty="0">
                <a:latin typeface="Times New Roman" panose="02020603050405020304" pitchFamily="18" charset="0"/>
                <a:cs typeface="Times New Roman" panose="02020603050405020304" pitchFamily="18" charset="0"/>
              </a:rPr>
              <a:t>Algunos datos para nuestra reflexión…</a:t>
            </a:r>
          </a:p>
          <a:p>
            <a:pPr marL="0" indent="0">
              <a:buNone/>
            </a:pPr>
            <a:endParaRPr lang="es-ES" sz="2400" b="1" dirty="0">
              <a:latin typeface="Times New Roman" panose="02020603050405020304" pitchFamily="18" charset="0"/>
              <a:cs typeface="Times New Roman" panose="02020603050405020304" pitchFamily="18" charset="0"/>
            </a:endParaRPr>
          </a:p>
        </p:txBody>
      </p:sp>
      <p:pic>
        <p:nvPicPr>
          <p:cNvPr id="6" name="Imagen 5"/>
          <p:cNvPicPr>
            <a:picLocks noChangeAspect="1"/>
          </p:cNvPicPr>
          <p:nvPr/>
        </p:nvPicPr>
        <p:blipFill>
          <a:blip r:embed="rId4"/>
          <a:stretch>
            <a:fillRect/>
          </a:stretch>
        </p:blipFill>
        <p:spPr>
          <a:xfrm>
            <a:off x="1141122" y="1687368"/>
            <a:ext cx="9115425" cy="3390900"/>
          </a:xfrm>
          <a:prstGeom prst="rect">
            <a:avLst/>
          </a:prstGeom>
        </p:spPr>
      </p:pic>
    </p:spTree>
    <p:extLst>
      <p:ext uri="{BB962C8B-B14F-4D97-AF65-F5344CB8AC3E}">
        <p14:creationId xmlns:p14="http://schemas.microsoft.com/office/powerpoint/2010/main" val="21509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4800" y="-73891"/>
            <a:ext cx="10981281" cy="1151965"/>
          </a:xfrm>
        </p:spPr>
        <p:txBody>
          <a:bodyPr>
            <a:normAutofit/>
          </a:bodyPr>
          <a:lstStyle/>
          <a:p>
            <a:pPr algn="ctr"/>
            <a:r>
              <a:rPr lang="es-ES" sz="2800" dirty="0"/>
              <a:t>3. El CONSUMIDOR MULTIDISPOSITIVO Y LA CONVERGENCIA DE PLATAFORMAS</a:t>
            </a:r>
            <a:endParaRPr lang="es-ES" sz="2800" dirty="0">
              <a:latin typeface="+mn-lt"/>
            </a:endParaRPr>
          </a:p>
        </p:txBody>
      </p:sp>
      <p:pic>
        <p:nvPicPr>
          <p:cNvPr id="4" name="Imagen 3"/>
          <p:cNvPicPr>
            <a:picLocks noChangeAspect="1"/>
          </p:cNvPicPr>
          <p:nvPr/>
        </p:nvPicPr>
        <p:blipFill>
          <a:blip r:embed="rId3"/>
          <a:stretch>
            <a:fillRect/>
          </a:stretch>
        </p:blipFill>
        <p:spPr>
          <a:xfrm>
            <a:off x="4293898" y="5600216"/>
            <a:ext cx="2809875" cy="782111"/>
          </a:xfrm>
          <a:prstGeom prst="rect">
            <a:avLst/>
          </a:prstGeom>
        </p:spPr>
      </p:pic>
      <p:pic>
        <p:nvPicPr>
          <p:cNvPr id="7" name="Imagen 6"/>
          <p:cNvPicPr>
            <a:picLocks noChangeAspect="1"/>
          </p:cNvPicPr>
          <p:nvPr/>
        </p:nvPicPr>
        <p:blipFill>
          <a:blip r:embed="rId4"/>
          <a:stretch>
            <a:fillRect/>
          </a:stretch>
        </p:blipFill>
        <p:spPr>
          <a:xfrm>
            <a:off x="695034" y="809536"/>
            <a:ext cx="3038475" cy="2085975"/>
          </a:xfrm>
          <a:prstGeom prst="rect">
            <a:avLst/>
          </a:prstGeom>
        </p:spPr>
      </p:pic>
      <p:pic>
        <p:nvPicPr>
          <p:cNvPr id="5" name="Imagen 4"/>
          <p:cNvPicPr>
            <a:picLocks noChangeAspect="1"/>
          </p:cNvPicPr>
          <p:nvPr/>
        </p:nvPicPr>
        <p:blipFill>
          <a:blip r:embed="rId5"/>
          <a:stretch>
            <a:fillRect/>
          </a:stretch>
        </p:blipFill>
        <p:spPr>
          <a:xfrm>
            <a:off x="723610" y="3048000"/>
            <a:ext cx="2981325" cy="2551038"/>
          </a:xfrm>
          <a:prstGeom prst="rect">
            <a:avLst/>
          </a:prstGeom>
        </p:spPr>
      </p:pic>
      <p:pic>
        <p:nvPicPr>
          <p:cNvPr id="9" name="Imagen 8"/>
          <p:cNvPicPr>
            <a:picLocks noChangeAspect="1"/>
          </p:cNvPicPr>
          <p:nvPr/>
        </p:nvPicPr>
        <p:blipFill>
          <a:blip r:embed="rId6"/>
          <a:stretch>
            <a:fillRect/>
          </a:stretch>
        </p:blipFill>
        <p:spPr>
          <a:xfrm>
            <a:off x="4430423" y="1078074"/>
            <a:ext cx="2943225" cy="4177816"/>
          </a:xfrm>
          <a:prstGeom prst="rect">
            <a:avLst/>
          </a:prstGeom>
        </p:spPr>
      </p:pic>
      <p:pic>
        <p:nvPicPr>
          <p:cNvPr id="10" name="Imagen 9"/>
          <p:cNvPicPr>
            <a:picLocks noChangeAspect="1"/>
          </p:cNvPicPr>
          <p:nvPr/>
        </p:nvPicPr>
        <p:blipFill>
          <a:blip r:embed="rId7"/>
          <a:stretch>
            <a:fillRect/>
          </a:stretch>
        </p:blipFill>
        <p:spPr>
          <a:xfrm>
            <a:off x="7998691" y="809536"/>
            <a:ext cx="3048000" cy="4562764"/>
          </a:xfrm>
          <a:prstGeom prst="rect">
            <a:avLst/>
          </a:prstGeom>
        </p:spPr>
      </p:pic>
    </p:spTree>
    <p:extLst>
      <p:ext uri="{BB962C8B-B14F-4D97-AF65-F5344CB8AC3E}">
        <p14:creationId xmlns:p14="http://schemas.microsoft.com/office/powerpoint/2010/main" val="398352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rot="21420000">
            <a:off x="-458602" y="378568"/>
            <a:ext cx="11642742" cy="2766528"/>
          </a:xfrm>
        </p:spPr>
        <p:txBody>
          <a:bodyPr>
            <a:normAutofit/>
          </a:bodyPr>
          <a:lstStyle/>
          <a:p>
            <a:r>
              <a:rPr lang="es-ES" dirty="0"/>
              <a:t>¡MUCHAS GRACIAS!</a:t>
            </a:r>
          </a:p>
        </p:txBody>
      </p:sp>
      <p:sp>
        <p:nvSpPr>
          <p:cNvPr id="3" name="Subtítulo 2"/>
          <p:cNvSpPr>
            <a:spLocks noGrp="1"/>
          </p:cNvSpPr>
          <p:nvPr>
            <p:ph type="subTitle" idx="1"/>
          </p:nvPr>
        </p:nvSpPr>
        <p:spPr/>
        <p:txBody>
          <a:bodyPr/>
          <a:lstStyle/>
          <a:p>
            <a:r>
              <a:rPr lang="es-ES" dirty="0"/>
              <a:t>DOCENTE: ALFONSO CINTAS CANTÓ</a:t>
            </a:r>
          </a:p>
        </p:txBody>
      </p:sp>
      <p:pic>
        <p:nvPicPr>
          <p:cNvPr id="5" name="Imagen 4"/>
          <p:cNvPicPr>
            <a:picLocks noChangeAspect="1"/>
          </p:cNvPicPr>
          <p:nvPr/>
        </p:nvPicPr>
        <p:blipFill>
          <a:blip r:embed="rId2"/>
          <a:stretch>
            <a:fillRect/>
          </a:stretch>
        </p:blipFill>
        <p:spPr>
          <a:xfrm rot="21409068">
            <a:off x="913389" y="5022273"/>
            <a:ext cx="2809875" cy="914400"/>
          </a:xfrm>
          <a:prstGeom prst="rect">
            <a:avLst/>
          </a:prstGeom>
        </p:spPr>
      </p:pic>
    </p:spTree>
    <p:extLst>
      <p:ext uri="{BB962C8B-B14F-4D97-AF65-F5344CB8AC3E}">
        <p14:creationId xmlns:p14="http://schemas.microsoft.com/office/powerpoint/2010/main" val="21776439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Evento principal">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TM04033927[[fn=Evento principal]]</Template>
  <TotalTime>731</TotalTime>
  <Words>3941</Words>
  <Application>Microsoft Office PowerPoint</Application>
  <PresentationFormat>Panorámica</PresentationFormat>
  <Paragraphs>226</Paragraphs>
  <Slides>58</Slides>
  <Notes>56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58</vt:i4>
      </vt:variant>
    </vt:vector>
  </HeadingPairs>
  <TitlesOfParts>
    <vt:vector size="65" baseType="lpstr">
      <vt:lpstr>Arial</vt:lpstr>
      <vt:lpstr>Calibri</vt:lpstr>
      <vt:lpstr>Impact</vt:lpstr>
      <vt:lpstr>Lato</vt:lpstr>
      <vt:lpstr>Times New Roman</vt:lpstr>
      <vt:lpstr>Wingdings</vt:lpstr>
      <vt:lpstr>Evento principal</vt:lpstr>
      <vt:lpstr>DISEÑO MOBILE</vt:lpstr>
      <vt:lpstr>PROGRAMAS DE DISEÑO Y EDICIÓN</vt:lpstr>
      <vt:lpstr>PROGRAMAS DE DISEÑO Y EDICIÓN</vt:lpstr>
      <vt:lpstr>PROGRAMAS DE DISEÑO Y EDICIÓN</vt:lpstr>
      <vt:lpstr>PROGRAMAS DE DISEÑO Y EDICIÓN</vt:lpstr>
      <vt:lpstr>TEMA 1: EL DISEÑO ESTRATÉGICO MULTIPLATAFORMA</vt:lpstr>
      <vt:lpstr>1. INTRODUCCIÓN AL DISEÑO ESTRATÉGICO</vt:lpstr>
      <vt:lpstr>1. INTRODUCCIÓN AL DISEÑO ESTRATÉGICO </vt:lpstr>
      <vt:lpstr>1. INTRODUCCIÓN AL DISEÑO ESTRATÉGICO</vt:lpstr>
      <vt:lpstr>1. INTRODUCCIÓN AL DISEÑO ESTRATÉGICO</vt:lpstr>
      <vt:lpstr>1. INTRODUCCIÓN AL DISEÑO ESTRATÉGICO</vt:lpstr>
      <vt:lpstr>1. INTRODUCCIÓN AL DISEÑO ESTRATÉGICO</vt:lpstr>
      <vt:lpstr>1. INTRODUCCIÓN AL DISEÑO ESTRATÉGICO</vt:lpstr>
      <vt:lpstr>1. INTRODUCCIÓN AL DISEÑO ESTRATÉGICO</vt:lpstr>
      <vt:lpstr>1. INTRODUCCIÓN AL DISEÑO ESTRATÉGICO</vt:lpstr>
      <vt:lpstr>Presentación de PowerPoint</vt:lpstr>
      <vt:lpstr>2. El diseño centrado en el usuario</vt:lpstr>
      <vt:lpstr>2. El diseño centrado en el usuario</vt:lpstr>
      <vt:lpstr>Presentación de PowerPoint</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2. El diseño centrado en el usuario</vt:lpstr>
      <vt:lpstr>3. El CONSUMIDOR MULTIDISPOSITIVO Y LA CONVERGENCIA DE PLATAFORMAS</vt:lpstr>
      <vt:lpstr>3. El CONSUMIDOR MULTIDISPOSITIVO Y LA CONVERGENCIA DE PLATAFORMAS</vt:lpstr>
      <vt:lpstr>3. El CONSUMIDOR MULTIDISPOSITIVO Y LA CONVERGENCIA DE PLATAFORMAS</vt:lpstr>
      <vt:lpstr>3. El CONSUMIDOR MULTIDISPOSITIVO Y LA CONVERGENCIA DE PLATAFORMAS</vt:lpstr>
      <vt:lpstr>3. El CONSUMIDOR MULTIDISPOSITIVO Y LA CONVERGENCIA DE PLATAFORMAS</vt:lpstr>
      <vt:lpstr>3. El CONSUMIDOR MULTIDISPOSITIVO Y LA CONVERGENCIA DE PLATAFORMAS</vt:lpstr>
      <vt:lpstr>3. El CONSUMIDOR MULTIDISPOSITIVO Y LA CONVERGENCIA DE PLATAFORMAS</vt:lpstr>
      <vt:lpstr>3. El CONSUMIDOR MULTIDISPOSITIVO Y LA CONVERGENCIA DE PLATAFORMAS</vt:lpstr>
      <vt:lpstr>3. El CONSUMIDOR MULTIDISPOSITIVO Y LA CONVERGENCIA DE PLATAFORMAS</vt:lpstr>
      <vt:lpstr>3. El CONSUMIDOR MULTIDISPOSITIVO Y LA CONVERGENCIA DE PLATAFORMAS</vt:lpstr>
      <vt:lpstr>¡MUCHAS 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DIGITAL</dc:title>
  <dc:creator>Alfonso Cintas</dc:creator>
  <cp:lastModifiedBy>aniitah gomez</cp:lastModifiedBy>
  <cp:revision>65</cp:revision>
  <dcterms:created xsi:type="dcterms:W3CDTF">2019-09-16T17:28:50Z</dcterms:created>
  <dcterms:modified xsi:type="dcterms:W3CDTF">2019-12-04T10:04:58Z</dcterms:modified>
</cp:coreProperties>
</file>